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vml" ContentType="application/vnd.openxmlformats-officedocument.vmlDrawing"/>
  <Default Extension="wdp" ContentType="image/vnd.ms-photo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embeddings/oleObject3.bin" ContentType="application/vnd.openxmlformats-officedocument.oleObject"/>
  <Override PartName="/ppt/embeddings/oleObject4.bin" ContentType="application/vnd.openxmlformats-officedocument.oleObject"/>
  <Override PartName="/ppt/embeddings/oleObject5.bin" ContentType="application/vnd.openxmlformats-officedocument.oleObject"/>
  <Override PartName="/ppt/embeddings/oleObject6.bin" ContentType="application/vnd.openxmlformats-officedocument.oleObject"/>
  <Override PartName="/ppt/embeddings/oleObject7.bin" ContentType="application/vnd.openxmlformats-officedocument.oleObject"/>
  <Override PartName="/ppt/embeddings/oleObject8.bin" ContentType="application/vnd.openxmlformats-officedocument.oleObject"/>
  <Override PartName="/ppt/embeddings/oleObject9.bin" ContentType="application/vnd.openxmlformats-officedocument.oleObject"/>
  <Override PartName="/ppt/embeddings/oleObject10.bin" ContentType="application/vnd.openxmlformats-officedocument.oleObject"/>
  <Override PartName="/ppt/embeddings/oleObject11.bin" ContentType="application/vnd.openxmlformats-officedocument.oleObject"/>
  <Override PartName="/ppt/embeddings/oleObject12.bin" ContentType="application/vnd.openxmlformats-officedocument.oleObject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9" r:id="rId1"/>
  </p:sldMasterIdLst>
  <p:notesMasterIdLst>
    <p:notesMasterId r:id="rId41"/>
  </p:notesMasterIdLst>
  <p:sldIdLst>
    <p:sldId id="302" r:id="rId2"/>
    <p:sldId id="314" r:id="rId3"/>
    <p:sldId id="313" r:id="rId4"/>
    <p:sldId id="319" r:id="rId5"/>
    <p:sldId id="310" r:id="rId6"/>
    <p:sldId id="318" r:id="rId7"/>
    <p:sldId id="317" r:id="rId8"/>
    <p:sldId id="316" r:id="rId9"/>
    <p:sldId id="326" r:id="rId10"/>
    <p:sldId id="325" r:id="rId11"/>
    <p:sldId id="292" r:id="rId12"/>
    <p:sldId id="293" r:id="rId13"/>
    <p:sldId id="294" r:id="rId14"/>
    <p:sldId id="295" r:id="rId15"/>
    <p:sldId id="296" r:id="rId16"/>
    <p:sldId id="297" r:id="rId17"/>
    <p:sldId id="278" r:id="rId18"/>
    <p:sldId id="279" r:id="rId19"/>
    <p:sldId id="276" r:id="rId20"/>
    <p:sldId id="311" r:id="rId21"/>
    <p:sldId id="288" r:id="rId22"/>
    <p:sldId id="289" r:id="rId23"/>
    <p:sldId id="321" r:id="rId24"/>
    <p:sldId id="322" r:id="rId25"/>
    <p:sldId id="323" r:id="rId26"/>
    <p:sldId id="320" r:id="rId27"/>
    <p:sldId id="324" r:id="rId28"/>
    <p:sldId id="308" r:id="rId29"/>
    <p:sldId id="309" r:id="rId30"/>
    <p:sldId id="290" r:id="rId31"/>
    <p:sldId id="291" r:id="rId32"/>
    <p:sldId id="303" r:id="rId33"/>
    <p:sldId id="306" r:id="rId34"/>
    <p:sldId id="312" r:id="rId35"/>
    <p:sldId id="305" r:id="rId36"/>
    <p:sldId id="315" r:id="rId37"/>
    <p:sldId id="304" r:id="rId38"/>
    <p:sldId id="307" r:id="rId39"/>
    <p:sldId id="301" r:id="rId40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712" y="-1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122" y="-8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notesMaster" Target="notesMasters/notesMaster1.xml"/><Relationship Id="rId42" Type="http://schemas.openxmlformats.org/officeDocument/2006/relationships/printerSettings" Target="printerSettings/printerSettings1.bin"/><Relationship Id="rId43" Type="http://schemas.openxmlformats.org/officeDocument/2006/relationships/presProps" Target="presProps.xml"/><Relationship Id="rId44" Type="http://schemas.openxmlformats.org/officeDocument/2006/relationships/viewProps" Target="viewProps.xml"/><Relationship Id="rId45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4" Type="http://schemas.openxmlformats.org/officeDocument/2006/relationships/image" Target="../media/image46.emf"/><Relationship Id="rId5" Type="http://schemas.openxmlformats.org/officeDocument/2006/relationships/image" Target="../media/image47.emf"/><Relationship Id="rId1" Type="http://schemas.openxmlformats.org/officeDocument/2006/relationships/image" Target="../media/image43.emf"/><Relationship Id="rId2" Type="http://schemas.openxmlformats.org/officeDocument/2006/relationships/image" Target="../media/image4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3.emf"/><Relationship Id="rId2" Type="http://schemas.openxmlformats.org/officeDocument/2006/relationships/image" Target="../media/image44.e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54.emf"/><Relationship Id="rId4" Type="http://schemas.openxmlformats.org/officeDocument/2006/relationships/image" Target="../media/image55.emf"/><Relationship Id="rId5" Type="http://schemas.openxmlformats.org/officeDocument/2006/relationships/image" Target="../media/image56.emf"/><Relationship Id="rId1" Type="http://schemas.openxmlformats.org/officeDocument/2006/relationships/image" Target="../media/image52.emf"/><Relationship Id="rId2" Type="http://schemas.openxmlformats.org/officeDocument/2006/relationships/image" Target="../media/image53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6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" pitchFamily="27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" pitchFamily="27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58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" pitchFamily="27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58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" pitchFamily="27" charset="0"/>
              </a:defRPr>
            </a:lvl1pPr>
          </a:lstStyle>
          <a:p>
            <a:pPr>
              <a:defRPr/>
            </a:pPr>
            <a:fld id="{7CDDE0BC-E85E-8E4C-82F9-BFE7A13725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423406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27" charset="0"/>
        <a:ea typeface="ＭＳ Ｐゴシック" pitchFamily="-106" charset="-128"/>
        <a:cs typeface="ＭＳ Ｐゴシック" pitchFamily="-106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27" charset="0"/>
        <a:ea typeface="ＭＳ Ｐゴシック" pitchFamily="27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27" charset="0"/>
        <a:ea typeface="ＭＳ Ｐゴシック" pitchFamily="27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27" charset="0"/>
        <a:ea typeface="ＭＳ Ｐゴシック" pitchFamily="27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27" charset="0"/>
        <a:ea typeface="ＭＳ Ｐゴシック" pitchFamily="27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026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5" name="Group 1027"/>
            <p:cNvGrpSpPr>
              <a:grpSpLocks/>
            </p:cNvGrpSpPr>
            <p:nvPr userDrawn="1"/>
          </p:nvGrpSpPr>
          <p:grpSpPr bwMode="auto">
            <a:xfrm>
              <a:off x="0" y="0"/>
              <a:ext cx="5568" cy="4320"/>
              <a:chOff x="0" y="0"/>
              <a:chExt cx="5568" cy="4320"/>
            </a:xfrm>
          </p:grpSpPr>
          <p:grpSp>
            <p:nvGrpSpPr>
              <p:cNvPr id="9" name="Group 1028"/>
              <p:cNvGrpSpPr>
                <a:grpSpLocks/>
              </p:cNvGrpSpPr>
              <p:nvPr userDrawn="1"/>
            </p:nvGrpSpPr>
            <p:grpSpPr bwMode="auto">
              <a:xfrm>
                <a:off x="0" y="0"/>
                <a:ext cx="3216" cy="3072"/>
                <a:chOff x="0" y="0"/>
                <a:chExt cx="2928" cy="2784"/>
              </a:xfrm>
            </p:grpSpPr>
            <p:sp>
              <p:nvSpPr>
                <p:cNvPr id="22" name="Oval 1029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2928" cy="2784"/>
                </a:xfrm>
                <a:prstGeom prst="ellipse">
                  <a:avLst/>
                </a:prstGeom>
                <a:noFill/>
                <a:ln w="9525">
                  <a:solidFill>
                    <a:schemeClr val="accent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>
                    <a:latin typeface="Times" pitchFamily="27" charset="0"/>
                  </a:endParaRPr>
                </a:p>
              </p:txBody>
            </p:sp>
            <p:sp>
              <p:nvSpPr>
                <p:cNvPr id="23" name="Oval 1030"/>
                <p:cNvSpPr>
                  <a:spLocks noChangeArrowheads="1"/>
                </p:cNvSpPr>
                <p:nvPr/>
              </p:nvSpPr>
              <p:spPr bwMode="auto">
                <a:xfrm>
                  <a:off x="240" y="240"/>
                  <a:ext cx="2445" cy="2304"/>
                </a:xfrm>
                <a:prstGeom prst="ellipse">
                  <a:avLst/>
                </a:prstGeom>
                <a:noFill/>
                <a:ln w="9525">
                  <a:solidFill>
                    <a:schemeClr val="accent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>
                    <a:latin typeface="Times" pitchFamily="27" charset="0"/>
                  </a:endParaRPr>
                </a:p>
              </p:txBody>
            </p:sp>
            <p:sp>
              <p:nvSpPr>
                <p:cNvPr id="24" name="Oval 1031"/>
                <p:cNvSpPr>
                  <a:spLocks noChangeArrowheads="1"/>
                </p:cNvSpPr>
                <p:nvPr/>
              </p:nvSpPr>
              <p:spPr bwMode="auto">
                <a:xfrm>
                  <a:off x="480" y="480"/>
                  <a:ext cx="1968" cy="1822"/>
                </a:xfrm>
                <a:prstGeom prst="ellipse">
                  <a:avLst/>
                </a:prstGeom>
                <a:noFill/>
                <a:ln w="9525">
                  <a:solidFill>
                    <a:schemeClr val="accent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>
                    <a:latin typeface="Times" pitchFamily="27" charset="0"/>
                  </a:endParaRPr>
                </a:p>
              </p:txBody>
            </p:sp>
            <p:sp>
              <p:nvSpPr>
                <p:cNvPr id="25" name="Oval 1032"/>
                <p:cNvSpPr>
                  <a:spLocks noChangeArrowheads="1"/>
                </p:cNvSpPr>
                <p:nvPr/>
              </p:nvSpPr>
              <p:spPr bwMode="auto">
                <a:xfrm>
                  <a:off x="720" y="720"/>
                  <a:ext cx="1488" cy="1349"/>
                </a:xfrm>
                <a:prstGeom prst="ellipse">
                  <a:avLst/>
                </a:prstGeom>
                <a:noFill/>
                <a:ln w="9525">
                  <a:solidFill>
                    <a:schemeClr val="accent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>
                    <a:latin typeface="Times" pitchFamily="27" charset="0"/>
                  </a:endParaRPr>
                </a:p>
              </p:txBody>
            </p:sp>
            <p:sp>
              <p:nvSpPr>
                <p:cNvPr id="26" name="Oval 1033"/>
                <p:cNvSpPr>
                  <a:spLocks noChangeArrowheads="1"/>
                </p:cNvSpPr>
                <p:nvPr/>
              </p:nvSpPr>
              <p:spPr bwMode="auto">
                <a:xfrm>
                  <a:off x="912" y="912"/>
                  <a:ext cx="1103" cy="962"/>
                </a:xfrm>
                <a:prstGeom prst="ellipse">
                  <a:avLst/>
                </a:prstGeom>
                <a:noFill/>
                <a:ln w="9525">
                  <a:solidFill>
                    <a:schemeClr val="accent1"/>
                  </a:solidFill>
                  <a:prstDash val="sysDot"/>
                  <a:round/>
                  <a:headEnd/>
                  <a:tailEnd/>
                </a:ln>
                <a:effectLst/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>
                    <a:latin typeface="Times" pitchFamily="27" charset="0"/>
                  </a:endParaRPr>
                </a:p>
              </p:txBody>
            </p:sp>
          </p:grpSp>
          <p:grpSp>
            <p:nvGrpSpPr>
              <p:cNvPr id="10" name="Group 1034"/>
              <p:cNvGrpSpPr>
                <a:grpSpLocks/>
              </p:cNvGrpSpPr>
              <p:nvPr userDrawn="1"/>
            </p:nvGrpSpPr>
            <p:grpSpPr bwMode="auto">
              <a:xfrm>
                <a:off x="2016" y="2016"/>
                <a:ext cx="2448" cy="2304"/>
                <a:chOff x="0" y="0"/>
                <a:chExt cx="2928" cy="2784"/>
              </a:xfrm>
            </p:grpSpPr>
            <p:sp>
              <p:nvSpPr>
                <p:cNvPr id="17" name="Oval 1035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2928" cy="2784"/>
                </a:xfrm>
                <a:prstGeom prst="ellipse">
                  <a:avLst/>
                </a:prstGeom>
                <a:noFill/>
                <a:ln w="9525">
                  <a:solidFill>
                    <a:schemeClr val="accent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>
                    <a:latin typeface="Times" pitchFamily="27" charset="0"/>
                  </a:endParaRPr>
                </a:p>
              </p:txBody>
            </p:sp>
            <p:sp>
              <p:nvSpPr>
                <p:cNvPr id="18" name="Oval 1036"/>
                <p:cNvSpPr>
                  <a:spLocks noChangeArrowheads="1"/>
                </p:cNvSpPr>
                <p:nvPr/>
              </p:nvSpPr>
              <p:spPr bwMode="auto">
                <a:xfrm>
                  <a:off x="240" y="240"/>
                  <a:ext cx="2447" cy="2303"/>
                </a:xfrm>
                <a:prstGeom prst="ellipse">
                  <a:avLst/>
                </a:prstGeom>
                <a:noFill/>
                <a:ln w="9525">
                  <a:solidFill>
                    <a:schemeClr val="accent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>
                    <a:latin typeface="Times" pitchFamily="27" charset="0"/>
                  </a:endParaRPr>
                </a:p>
              </p:txBody>
            </p:sp>
            <p:sp>
              <p:nvSpPr>
                <p:cNvPr id="19" name="Oval 1037"/>
                <p:cNvSpPr>
                  <a:spLocks noChangeArrowheads="1"/>
                </p:cNvSpPr>
                <p:nvPr/>
              </p:nvSpPr>
              <p:spPr bwMode="auto">
                <a:xfrm>
                  <a:off x="480" y="480"/>
                  <a:ext cx="1970" cy="1826"/>
                </a:xfrm>
                <a:prstGeom prst="ellipse">
                  <a:avLst/>
                </a:prstGeom>
                <a:noFill/>
                <a:ln w="9525">
                  <a:solidFill>
                    <a:schemeClr val="accent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>
                    <a:latin typeface="Times" pitchFamily="27" charset="0"/>
                  </a:endParaRPr>
                </a:p>
              </p:txBody>
            </p:sp>
            <p:sp>
              <p:nvSpPr>
                <p:cNvPr id="20" name="Oval 1038"/>
                <p:cNvSpPr>
                  <a:spLocks noChangeArrowheads="1"/>
                </p:cNvSpPr>
                <p:nvPr/>
              </p:nvSpPr>
              <p:spPr bwMode="auto">
                <a:xfrm>
                  <a:off x="720" y="720"/>
                  <a:ext cx="1488" cy="1344"/>
                </a:xfrm>
                <a:prstGeom prst="ellipse">
                  <a:avLst/>
                </a:prstGeom>
                <a:noFill/>
                <a:ln w="9525">
                  <a:solidFill>
                    <a:schemeClr val="accent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>
                    <a:latin typeface="Times" pitchFamily="27" charset="0"/>
                  </a:endParaRPr>
                </a:p>
              </p:txBody>
            </p:sp>
            <p:sp>
              <p:nvSpPr>
                <p:cNvPr id="21" name="Oval 1039"/>
                <p:cNvSpPr>
                  <a:spLocks noChangeArrowheads="1"/>
                </p:cNvSpPr>
                <p:nvPr/>
              </p:nvSpPr>
              <p:spPr bwMode="auto">
                <a:xfrm>
                  <a:off x="911" y="912"/>
                  <a:ext cx="1105" cy="958"/>
                </a:xfrm>
                <a:prstGeom prst="ellipse">
                  <a:avLst/>
                </a:prstGeom>
                <a:noFill/>
                <a:ln w="9525">
                  <a:solidFill>
                    <a:schemeClr val="accent1"/>
                  </a:solidFill>
                  <a:prstDash val="sysDot"/>
                  <a:round/>
                  <a:headEnd/>
                  <a:tailEnd/>
                </a:ln>
                <a:effectLst/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>
                    <a:latin typeface="Times" pitchFamily="27" charset="0"/>
                  </a:endParaRPr>
                </a:p>
              </p:txBody>
            </p:sp>
          </p:grpSp>
          <p:grpSp>
            <p:nvGrpSpPr>
              <p:cNvPr id="11" name="Group 1040"/>
              <p:cNvGrpSpPr>
                <a:grpSpLocks/>
              </p:cNvGrpSpPr>
              <p:nvPr userDrawn="1"/>
            </p:nvGrpSpPr>
            <p:grpSpPr bwMode="auto">
              <a:xfrm>
                <a:off x="2832" y="96"/>
                <a:ext cx="2736" cy="2592"/>
                <a:chOff x="0" y="0"/>
                <a:chExt cx="2928" cy="2784"/>
              </a:xfrm>
            </p:grpSpPr>
            <p:sp>
              <p:nvSpPr>
                <p:cNvPr id="12" name="Oval 1041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2928" cy="2784"/>
                </a:xfrm>
                <a:prstGeom prst="ellipse">
                  <a:avLst/>
                </a:prstGeom>
                <a:noFill/>
                <a:ln w="9525">
                  <a:solidFill>
                    <a:schemeClr val="accent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>
                    <a:latin typeface="Times" pitchFamily="27" charset="0"/>
                  </a:endParaRPr>
                </a:p>
              </p:txBody>
            </p:sp>
            <p:sp>
              <p:nvSpPr>
                <p:cNvPr id="13" name="Oval 1042"/>
                <p:cNvSpPr>
                  <a:spLocks noChangeArrowheads="1"/>
                </p:cNvSpPr>
                <p:nvPr/>
              </p:nvSpPr>
              <p:spPr bwMode="auto">
                <a:xfrm>
                  <a:off x="240" y="240"/>
                  <a:ext cx="2452" cy="2305"/>
                </a:xfrm>
                <a:prstGeom prst="ellipse">
                  <a:avLst/>
                </a:prstGeom>
                <a:noFill/>
                <a:ln w="9525">
                  <a:solidFill>
                    <a:schemeClr val="accent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>
                    <a:latin typeface="Times" pitchFamily="27" charset="0"/>
                  </a:endParaRPr>
                </a:p>
              </p:txBody>
            </p:sp>
            <p:sp>
              <p:nvSpPr>
                <p:cNvPr id="14" name="Oval 1043"/>
                <p:cNvSpPr>
                  <a:spLocks noChangeArrowheads="1"/>
                </p:cNvSpPr>
                <p:nvPr/>
              </p:nvSpPr>
              <p:spPr bwMode="auto">
                <a:xfrm>
                  <a:off x="481" y="480"/>
                  <a:ext cx="1967" cy="1824"/>
                </a:xfrm>
                <a:prstGeom prst="ellipse">
                  <a:avLst/>
                </a:prstGeom>
                <a:noFill/>
                <a:ln w="9525">
                  <a:solidFill>
                    <a:schemeClr val="accent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>
                    <a:latin typeface="Times" pitchFamily="27" charset="0"/>
                  </a:endParaRPr>
                </a:p>
              </p:txBody>
            </p:sp>
            <p:sp>
              <p:nvSpPr>
                <p:cNvPr id="15" name="Oval 1044"/>
                <p:cNvSpPr>
                  <a:spLocks noChangeArrowheads="1"/>
                </p:cNvSpPr>
                <p:nvPr/>
              </p:nvSpPr>
              <p:spPr bwMode="auto">
                <a:xfrm>
                  <a:off x="720" y="720"/>
                  <a:ext cx="1488" cy="1347"/>
                </a:xfrm>
                <a:prstGeom prst="ellipse">
                  <a:avLst/>
                </a:prstGeom>
                <a:noFill/>
                <a:ln w="9525">
                  <a:solidFill>
                    <a:schemeClr val="accent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>
                    <a:latin typeface="Times" pitchFamily="27" charset="0"/>
                  </a:endParaRPr>
                </a:p>
              </p:txBody>
            </p:sp>
            <p:sp>
              <p:nvSpPr>
                <p:cNvPr id="16" name="Oval 1045"/>
                <p:cNvSpPr>
                  <a:spLocks noChangeArrowheads="1"/>
                </p:cNvSpPr>
                <p:nvPr/>
              </p:nvSpPr>
              <p:spPr bwMode="auto">
                <a:xfrm>
                  <a:off x="912" y="912"/>
                  <a:ext cx="1104" cy="960"/>
                </a:xfrm>
                <a:prstGeom prst="ellipse">
                  <a:avLst/>
                </a:prstGeom>
                <a:noFill/>
                <a:ln w="9525">
                  <a:solidFill>
                    <a:schemeClr val="accent1"/>
                  </a:solidFill>
                  <a:prstDash val="sysDot"/>
                  <a:round/>
                  <a:headEnd/>
                  <a:tailEnd/>
                </a:ln>
                <a:effectLst/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>
                    <a:latin typeface="Times" pitchFamily="27" charset="0"/>
                  </a:endParaRPr>
                </a:p>
              </p:txBody>
            </p:sp>
          </p:grpSp>
        </p:grpSp>
        <p:sp>
          <p:nvSpPr>
            <p:cNvPr id="6" name="Line 1046"/>
            <p:cNvSpPr>
              <a:spLocks noChangeShapeType="1"/>
            </p:cNvSpPr>
            <p:nvPr/>
          </p:nvSpPr>
          <p:spPr bwMode="auto">
            <a:xfrm flipH="1">
              <a:off x="0" y="1536"/>
              <a:ext cx="1584" cy="2160"/>
            </a:xfrm>
            <a:prstGeom prst="line">
              <a:avLst/>
            </a:prstGeom>
            <a:noFill/>
            <a:ln w="9525">
              <a:solidFill>
                <a:schemeClr val="accent1"/>
              </a:solidFill>
              <a:prstDash val="dash"/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Times" pitchFamily="27" charset="0"/>
              </a:endParaRPr>
            </a:p>
          </p:txBody>
        </p:sp>
        <p:sp>
          <p:nvSpPr>
            <p:cNvPr id="7" name="Line 1047"/>
            <p:cNvSpPr>
              <a:spLocks noChangeShapeType="1"/>
            </p:cNvSpPr>
            <p:nvPr/>
          </p:nvSpPr>
          <p:spPr bwMode="auto">
            <a:xfrm>
              <a:off x="4176" y="1392"/>
              <a:ext cx="1584" cy="1728"/>
            </a:xfrm>
            <a:prstGeom prst="line">
              <a:avLst/>
            </a:prstGeom>
            <a:noFill/>
            <a:ln w="9525">
              <a:solidFill>
                <a:schemeClr val="accent1"/>
              </a:solidFill>
              <a:prstDash val="dash"/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Times" pitchFamily="27" charset="0"/>
              </a:endParaRPr>
            </a:p>
          </p:txBody>
        </p:sp>
        <p:sp>
          <p:nvSpPr>
            <p:cNvPr id="8" name="Line 1048"/>
            <p:cNvSpPr>
              <a:spLocks noChangeShapeType="1"/>
            </p:cNvSpPr>
            <p:nvPr/>
          </p:nvSpPr>
          <p:spPr bwMode="auto">
            <a:xfrm flipV="1">
              <a:off x="3216" y="0"/>
              <a:ext cx="240" cy="3120"/>
            </a:xfrm>
            <a:prstGeom prst="line">
              <a:avLst/>
            </a:prstGeom>
            <a:noFill/>
            <a:ln w="9525">
              <a:solidFill>
                <a:schemeClr val="accent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Times" pitchFamily="27" charset="0"/>
              </a:endParaRPr>
            </a:p>
          </p:txBody>
        </p:sp>
      </p:grpSp>
      <p:sp>
        <p:nvSpPr>
          <p:cNvPr id="4121" name="Rectangle 1049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122" name="Rectangle 1050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7" name="Rectangle 105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" name="Rectangle 105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" name="Rectangle 105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/>
            </a:lvl1pPr>
          </a:lstStyle>
          <a:p>
            <a:pPr>
              <a:defRPr/>
            </a:pPr>
            <a:fld id="{367D7168-D6E9-924B-BD9A-573C950D714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1AD028-73E8-A947-938A-4225D5194F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F2DC38-F15A-6C4D-9831-A20AC4B8E7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77724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114800"/>
            <a:ext cx="77724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2E5D3A-496A-FE4C-AB37-DD65ADF1CF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77724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4114800"/>
            <a:ext cx="77724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18150C-769F-A942-A6A2-4A6F952F4AE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6CC9E3-372F-6148-A69A-27FD3D11EA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 preserve="1">
  <p:cSld name="Title, 2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85800" y="19812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85800" y="41148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CFA675-B434-AC4C-9C8A-534AB83B385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BAB6AC-B295-BB4F-B8A1-E5EC32E2D8E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1F6CA4-C597-CA41-9825-15CA9AD02C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3DA45D-0864-B744-8824-35A6E2121A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E6620A-4360-424D-8B73-4A683A197F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E5CF5B-4AF6-8644-B6DE-75A2553ED8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51051F-76BD-F749-B64D-C0C08EC2B4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B3FCF5-7760-CF4F-85E3-DBA65B042D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2CB8F1-BFE1-FD46-A108-8A6A754845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50000">
              <a:schemeClr val="bg1"/>
            </a:gs>
            <a:gs pos="100000">
              <a:schemeClr val="bg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8839200" cy="6858000"/>
            <a:chOff x="0" y="0"/>
            <a:chExt cx="5568" cy="4320"/>
          </a:xfrm>
        </p:grpSpPr>
        <p:grpSp>
          <p:nvGrpSpPr>
            <p:cNvPr id="1032" name="Group 3"/>
            <p:cNvGrpSpPr>
              <a:grpSpLocks/>
            </p:cNvGrpSpPr>
            <p:nvPr userDrawn="1"/>
          </p:nvGrpSpPr>
          <p:grpSpPr bwMode="auto">
            <a:xfrm>
              <a:off x="0" y="0"/>
              <a:ext cx="3216" cy="3072"/>
              <a:chOff x="0" y="0"/>
              <a:chExt cx="2928" cy="2784"/>
            </a:xfrm>
          </p:grpSpPr>
          <p:sp>
            <p:nvSpPr>
              <p:cNvPr id="3076" name="Oval 4"/>
              <p:cNvSpPr>
                <a:spLocks noChangeArrowheads="1"/>
              </p:cNvSpPr>
              <p:nvPr/>
            </p:nvSpPr>
            <p:spPr bwMode="auto">
              <a:xfrm>
                <a:off x="0" y="0"/>
                <a:ext cx="2928" cy="2784"/>
              </a:xfrm>
              <a:prstGeom prst="ellipse">
                <a:avLst/>
              </a:pr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en-US">
                  <a:latin typeface="Times" pitchFamily="27" charset="0"/>
                </a:endParaRPr>
              </a:p>
            </p:txBody>
          </p:sp>
          <p:sp>
            <p:nvSpPr>
              <p:cNvPr id="3077" name="Oval 5"/>
              <p:cNvSpPr>
                <a:spLocks noChangeArrowheads="1"/>
              </p:cNvSpPr>
              <p:nvPr/>
            </p:nvSpPr>
            <p:spPr bwMode="auto">
              <a:xfrm>
                <a:off x="240" y="240"/>
                <a:ext cx="2445" cy="2304"/>
              </a:xfrm>
              <a:prstGeom prst="ellipse">
                <a:avLst/>
              </a:pr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en-US">
                  <a:latin typeface="Times" pitchFamily="27" charset="0"/>
                </a:endParaRPr>
              </a:p>
            </p:txBody>
          </p:sp>
          <p:sp>
            <p:nvSpPr>
              <p:cNvPr id="3078" name="Oval 6"/>
              <p:cNvSpPr>
                <a:spLocks noChangeArrowheads="1"/>
              </p:cNvSpPr>
              <p:nvPr/>
            </p:nvSpPr>
            <p:spPr bwMode="auto">
              <a:xfrm>
                <a:off x="480" y="480"/>
                <a:ext cx="1968" cy="1822"/>
              </a:xfrm>
              <a:prstGeom prst="ellipse">
                <a:avLst/>
              </a:pr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en-US">
                  <a:latin typeface="Times" pitchFamily="27" charset="0"/>
                </a:endParaRPr>
              </a:p>
            </p:txBody>
          </p:sp>
          <p:sp>
            <p:nvSpPr>
              <p:cNvPr id="3079" name="Oval 7"/>
              <p:cNvSpPr>
                <a:spLocks noChangeArrowheads="1"/>
              </p:cNvSpPr>
              <p:nvPr/>
            </p:nvSpPr>
            <p:spPr bwMode="auto">
              <a:xfrm>
                <a:off x="720" y="720"/>
                <a:ext cx="1488" cy="1349"/>
              </a:xfrm>
              <a:prstGeom prst="ellipse">
                <a:avLst/>
              </a:pr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en-US">
                  <a:latin typeface="Times" pitchFamily="27" charset="0"/>
                </a:endParaRPr>
              </a:p>
            </p:txBody>
          </p:sp>
          <p:sp>
            <p:nvSpPr>
              <p:cNvPr id="3080" name="Oval 8"/>
              <p:cNvSpPr>
                <a:spLocks noChangeArrowheads="1"/>
              </p:cNvSpPr>
              <p:nvPr/>
            </p:nvSpPr>
            <p:spPr bwMode="auto">
              <a:xfrm>
                <a:off x="912" y="912"/>
                <a:ext cx="1103" cy="962"/>
              </a:xfrm>
              <a:prstGeom prst="ellipse">
                <a:avLst/>
              </a:prstGeom>
              <a:noFill/>
              <a:ln w="9525">
                <a:solidFill>
                  <a:schemeClr val="accent1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en-US">
                  <a:latin typeface="Times" pitchFamily="27" charset="0"/>
                </a:endParaRPr>
              </a:p>
            </p:txBody>
          </p:sp>
        </p:grpSp>
        <p:grpSp>
          <p:nvGrpSpPr>
            <p:cNvPr id="1033" name="Group 9"/>
            <p:cNvGrpSpPr>
              <a:grpSpLocks/>
            </p:cNvGrpSpPr>
            <p:nvPr userDrawn="1"/>
          </p:nvGrpSpPr>
          <p:grpSpPr bwMode="auto">
            <a:xfrm>
              <a:off x="2016" y="2016"/>
              <a:ext cx="2448" cy="2304"/>
              <a:chOff x="0" y="0"/>
              <a:chExt cx="2928" cy="2784"/>
            </a:xfrm>
          </p:grpSpPr>
          <p:sp>
            <p:nvSpPr>
              <p:cNvPr id="3082" name="Oval 10"/>
              <p:cNvSpPr>
                <a:spLocks noChangeArrowheads="1"/>
              </p:cNvSpPr>
              <p:nvPr/>
            </p:nvSpPr>
            <p:spPr bwMode="auto">
              <a:xfrm>
                <a:off x="0" y="0"/>
                <a:ext cx="2928" cy="2784"/>
              </a:xfrm>
              <a:prstGeom prst="ellipse">
                <a:avLst/>
              </a:pr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en-US">
                  <a:latin typeface="Times" pitchFamily="27" charset="0"/>
                </a:endParaRPr>
              </a:p>
            </p:txBody>
          </p:sp>
          <p:sp>
            <p:nvSpPr>
              <p:cNvPr id="3083" name="Oval 11"/>
              <p:cNvSpPr>
                <a:spLocks noChangeArrowheads="1"/>
              </p:cNvSpPr>
              <p:nvPr/>
            </p:nvSpPr>
            <p:spPr bwMode="auto">
              <a:xfrm>
                <a:off x="240" y="240"/>
                <a:ext cx="2447" cy="2303"/>
              </a:xfrm>
              <a:prstGeom prst="ellipse">
                <a:avLst/>
              </a:pr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en-US">
                  <a:latin typeface="Times" pitchFamily="27" charset="0"/>
                </a:endParaRPr>
              </a:p>
            </p:txBody>
          </p:sp>
          <p:sp>
            <p:nvSpPr>
              <p:cNvPr id="3084" name="Oval 12"/>
              <p:cNvSpPr>
                <a:spLocks noChangeArrowheads="1"/>
              </p:cNvSpPr>
              <p:nvPr/>
            </p:nvSpPr>
            <p:spPr bwMode="auto">
              <a:xfrm>
                <a:off x="480" y="480"/>
                <a:ext cx="1970" cy="1826"/>
              </a:xfrm>
              <a:prstGeom prst="ellipse">
                <a:avLst/>
              </a:pr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en-US">
                  <a:latin typeface="Times" pitchFamily="27" charset="0"/>
                </a:endParaRPr>
              </a:p>
            </p:txBody>
          </p:sp>
          <p:sp>
            <p:nvSpPr>
              <p:cNvPr id="3085" name="Oval 13"/>
              <p:cNvSpPr>
                <a:spLocks noChangeArrowheads="1"/>
              </p:cNvSpPr>
              <p:nvPr/>
            </p:nvSpPr>
            <p:spPr bwMode="auto">
              <a:xfrm>
                <a:off x="720" y="720"/>
                <a:ext cx="1488" cy="1344"/>
              </a:xfrm>
              <a:prstGeom prst="ellipse">
                <a:avLst/>
              </a:pr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en-US">
                  <a:latin typeface="Times" pitchFamily="27" charset="0"/>
                </a:endParaRPr>
              </a:p>
            </p:txBody>
          </p:sp>
          <p:sp>
            <p:nvSpPr>
              <p:cNvPr id="3086" name="Oval 14"/>
              <p:cNvSpPr>
                <a:spLocks noChangeArrowheads="1"/>
              </p:cNvSpPr>
              <p:nvPr/>
            </p:nvSpPr>
            <p:spPr bwMode="auto">
              <a:xfrm>
                <a:off x="911" y="912"/>
                <a:ext cx="1105" cy="958"/>
              </a:xfrm>
              <a:prstGeom prst="ellipse">
                <a:avLst/>
              </a:prstGeom>
              <a:noFill/>
              <a:ln w="9525">
                <a:solidFill>
                  <a:schemeClr val="accent1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en-US">
                  <a:latin typeface="Times" pitchFamily="27" charset="0"/>
                </a:endParaRPr>
              </a:p>
            </p:txBody>
          </p:sp>
        </p:grpSp>
        <p:grpSp>
          <p:nvGrpSpPr>
            <p:cNvPr id="1034" name="Group 15"/>
            <p:cNvGrpSpPr>
              <a:grpSpLocks/>
            </p:cNvGrpSpPr>
            <p:nvPr userDrawn="1"/>
          </p:nvGrpSpPr>
          <p:grpSpPr bwMode="auto">
            <a:xfrm>
              <a:off x="2832" y="96"/>
              <a:ext cx="2736" cy="2592"/>
              <a:chOff x="0" y="0"/>
              <a:chExt cx="2928" cy="2784"/>
            </a:xfrm>
          </p:grpSpPr>
          <p:sp>
            <p:nvSpPr>
              <p:cNvPr id="3088" name="Oval 16"/>
              <p:cNvSpPr>
                <a:spLocks noChangeArrowheads="1"/>
              </p:cNvSpPr>
              <p:nvPr/>
            </p:nvSpPr>
            <p:spPr bwMode="auto">
              <a:xfrm>
                <a:off x="0" y="0"/>
                <a:ext cx="2928" cy="2784"/>
              </a:xfrm>
              <a:prstGeom prst="ellipse">
                <a:avLst/>
              </a:pr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en-US">
                  <a:latin typeface="Times" pitchFamily="27" charset="0"/>
                </a:endParaRPr>
              </a:p>
            </p:txBody>
          </p:sp>
          <p:sp>
            <p:nvSpPr>
              <p:cNvPr id="3089" name="Oval 17"/>
              <p:cNvSpPr>
                <a:spLocks noChangeArrowheads="1"/>
              </p:cNvSpPr>
              <p:nvPr/>
            </p:nvSpPr>
            <p:spPr bwMode="auto">
              <a:xfrm>
                <a:off x="240" y="240"/>
                <a:ext cx="2452" cy="2305"/>
              </a:xfrm>
              <a:prstGeom prst="ellipse">
                <a:avLst/>
              </a:pr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en-US">
                  <a:latin typeface="Times" pitchFamily="27" charset="0"/>
                </a:endParaRPr>
              </a:p>
            </p:txBody>
          </p:sp>
          <p:sp>
            <p:nvSpPr>
              <p:cNvPr id="3090" name="Oval 18"/>
              <p:cNvSpPr>
                <a:spLocks noChangeArrowheads="1"/>
              </p:cNvSpPr>
              <p:nvPr/>
            </p:nvSpPr>
            <p:spPr bwMode="auto">
              <a:xfrm>
                <a:off x="481" y="480"/>
                <a:ext cx="1967" cy="1824"/>
              </a:xfrm>
              <a:prstGeom prst="ellipse">
                <a:avLst/>
              </a:pr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en-US">
                  <a:latin typeface="Times" pitchFamily="27" charset="0"/>
                </a:endParaRPr>
              </a:p>
            </p:txBody>
          </p:sp>
          <p:sp>
            <p:nvSpPr>
              <p:cNvPr id="3091" name="Oval 19"/>
              <p:cNvSpPr>
                <a:spLocks noChangeArrowheads="1"/>
              </p:cNvSpPr>
              <p:nvPr/>
            </p:nvSpPr>
            <p:spPr bwMode="auto">
              <a:xfrm>
                <a:off x="720" y="720"/>
                <a:ext cx="1488" cy="1347"/>
              </a:xfrm>
              <a:prstGeom prst="ellipse">
                <a:avLst/>
              </a:pr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en-US">
                  <a:latin typeface="Times" pitchFamily="27" charset="0"/>
                </a:endParaRPr>
              </a:p>
            </p:txBody>
          </p:sp>
          <p:sp>
            <p:nvSpPr>
              <p:cNvPr id="3092" name="Oval 20"/>
              <p:cNvSpPr>
                <a:spLocks noChangeArrowheads="1"/>
              </p:cNvSpPr>
              <p:nvPr/>
            </p:nvSpPr>
            <p:spPr bwMode="auto">
              <a:xfrm>
                <a:off x="912" y="912"/>
                <a:ext cx="1104" cy="960"/>
              </a:xfrm>
              <a:prstGeom prst="ellipse">
                <a:avLst/>
              </a:prstGeom>
              <a:noFill/>
              <a:ln w="9525">
                <a:solidFill>
                  <a:schemeClr val="accent1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en-US">
                  <a:latin typeface="Times" pitchFamily="27" charset="0"/>
                </a:endParaRPr>
              </a:p>
            </p:txBody>
          </p:sp>
        </p:grpSp>
      </p:grpSp>
      <p:sp>
        <p:nvSpPr>
          <p:cNvPr id="1027" name="Rectangle 21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8" name="Rectangle 2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095" name="Rectangle 2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b="1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96" name="Rectangle 2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b="1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97" name="Rectangle 2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b="1">
                <a:latin typeface="+mn-lt"/>
              </a:defRPr>
            </a:lvl1pPr>
          </a:lstStyle>
          <a:p>
            <a:pPr>
              <a:defRPr/>
            </a:pPr>
            <a:fld id="{F547BC5F-03F5-7948-88AA-C702947DD01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76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  <p:sldLayoutId id="2147483772" r:id="rId12"/>
    <p:sldLayoutId id="2147483773" r:id="rId13"/>
    <p:sldLayoutId id="2147483774" r:id="rId14"/>
    <p:sldLayoutId id="2147483775" r:id="rId1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pitchFamily="-106" charset="-128"/>
          <a:cs typeface="ＭＳ Ｐゴシック" pitchFamily="-106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27" charset="0"/>
          <a:ea typeface="ＭＳ Ｐゴシック" pitchFamily="-106" charset="-128"/>
          <a:cs typeface="ＭＳ Ｐゴシック" pitchFamily="-106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27" charset="0"/>
          <a:ea typeface="ＭＳ Ｐゴシック" pitchFamily="-106" charset="-128"/>
          <a:cs typeface="ＭＳ Ｐゴシック" pitchFamily="-106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27" charset="0"/>
          <a:ea typeface="ＭＳ Ｐゴシック" pitchFamily="-106" charset="-128"/>
          <a:cs typeface="ＭＳ Ｐゴシック" pitchFamily="-106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27" charset="0"/>
          <a:ea typeface="ＭＳ Ｐゴシック" pitchFamily="-106" charset="-128"/>
          <a:cs typeface="ＭＳ Ｐゴシック" pitchFamily="-106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27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27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27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27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110000"/>
        <a:buChar char="•"/>
        <a:defRPr sz="3200">
          <a:solidFill>
            <a:schemeClr val="tx1"/>
          </a:solidFill>
          <a:latin typeface="+mn-lt"/>
          <a:ea typeface="ＭＳ Ｐゴシック" pitchFamily="-106" charset="-128"/>
          <a:cs typeface="ＭＳ Ｐゴシック" pitchFamily="-106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10000"/>
        <a:buChar char="•"/>
        <a:defRPr sz="2800">
          <a:solidFill>
            <a:schemeClr val="tx1"/>
          </a:solidFill>
          <a:latin typeface="+mn-lt"/>
          <a:ea typeface="ＭＳ Ｐゴシック" pitchFamily="27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110000"/>
        <a:buChar char="•"/>
        <a:defRPr sz="2400">
          <a:solidFill>
            <a:schemeClr val="tx1"/>
          </a:solidFill>
          <a:latin typeface="+mn-lt"/>
          <a:ea typeface="ＭＳ Ｐゴシック" pitchFamily="27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pitchFamily="27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latin typeface="+mn-lt"/>
          <a:ea typeface="ＭＳ Ｐゴシック" pitchFamily="27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latin typeface="+mn-lt"/>
          <a:ea typeface="ＭＳ Ｐゴシック" pitchFamily="27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latin typeface="+mn-lt"/>
          <a:ea typeface="ＭＳ Ｐゴシック" pitchFamily="27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latin typeface="+mn-lt"/>
          <a:ea typeface="ＭＳ Ｐゴシック" pitchFamily="27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latin typeface="+mn-lt"/>
          <a:ea typeface="ＭＳ Ｐゴシック" pitchFamily="27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26.jpeg"/><Relationship Id="rId3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9.png"/><Relationship Id="rId3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4" Type="http://schemas.openxmlformats.org/officeDocument/2006/relationships/image" Target="../media/image32.png"/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33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coolcosmos.ipac.caltech.edu/cosmic_classroom/classroom_activities/herschel_experiment.html" TargetMode="External"/><Relationship Id="rId3" Type="http://schemas.openxmlformats.org/officeDocument/2006/relationships/hyperlink" Target="http://www.sciencekit.com/" TargetMode="Externa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radioshack.com/" TargetMode="External"/><Relationship Id="rId3" Type="http://schemas.openxmlformats.org/officeDocument/2006/relationships/hyperlink" Target="http://www.sofia.usra.edu/Edu/materials/activeAstronomy/activeAstronomy.html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4" Type="http://schemas.openxmlformats.org/officeDocument/2006/relationships/hyperlink" Target="http://spaceplace.jpl.nasa.gov/en/kids/sirtf1/sirtf_action.shtml" TargetMode="External"/><Relationship Id="rId5" Type="http://schemas.openxmlformats.org/officeDocument/2006/relationships/image" Target="../media/image34.png"/><Relationship Id="rId1" Type="http://schemas.microsoft.com/office/2007/relationships/media" Target="%5CUsers%5Cadmin%5CDocuments%5CTRA%5CInvisible%20Waves%5CIRPhotoAlbum.mov" TargetMode="External"/><Relationship Id="rId2" Type="http://schemas.openxmlformats.org/officeDocument/2006/relationships/video" Target="%5CUsers%5Cadmin%5CDocuments%5CTRA%5CInvisible%20Waves%5CIRPhotoAlbum.mov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microsoft.com/office/2007/relationships/hdphoto" Target="../media/hdphoto1.wdp"/><Relationship Id="rId5" Type="http://schemas.openxmlformats.org/officeDocument/2006/relationships/hyperlink" Target="http://pseudoscope.blogspot.com/" TargetMode="External"/><Relationship Id="rId6" Type="http://schemas.openxmlformats.org/officeDocument/2006/relationships/hyperlink" Target="http://www.exploratorium.edu/science_explorer/periscope.html" TargetMode="External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4" Type="http://schemas.openxmlformats.org/officeDocument/2006/relationships/image" Target="../media/image35.png"/><Relationship Id="rId1" Type="http://schemas.microsoft.com/office/2007/relationships/media" Target="%5CUsers%5Cadmin%5CDocuments%5CTRA%5CInvisible%20Waves%5CMoreThanEyesCanSee.mp4" TargetMode="External"/><Relationship Id="rId2" Type="http://schemas.openxmlformats.org/officeDocument/2006/relationships/video" Target="%5CUsers%5Cadmin%5CDocuments%5CTRA%5CInvisible%20Waves%5CMoreThanEyesCanSee.mp4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4" Type="http://schemas.openxmlformats.org/officeDocument/2006/relationships/image" Target="../media/image38.jpeg"/><Relationship Id="rId5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6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0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1.png"/><Relationship Id="rId3" Type="http://schemas.openxmlformats.org/officeDocument/2006/relationships/image" Target="../media/image42.png"/></Relationships>
</file>

<file path=ppt/slides/_rels/slide24.xml.rels><?xml version="1.0" encoding="UTF-8" standalone="yes"?>
<Relationships xmlns="http://schemas.openxmlformats.org/package/2006/relationships"><Relationship Id="rId11" Type="http://schemas.openxmlformats.org/officeDocument/2006/relationships/image" Target="../media/image46.emf"/><Relationship Id="rId12" Type="http://schemas.openxmlformats.org/officeDocument/2006/relationships/oleObject" Target="../embeddings/oleObject5.bin"/><Relationship Id="rId13" Type="http://schemas.openxmlformats.org/officeDocument/2006/relationships/image" Target="../media/image47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7.xml"/><Relationship Id="rId3" Type="http://schemas.openxmlformats.org/officeDocument/2006/relationships/image" Target="../media/image48.png"/><Relationship Id="rId4" Type="http://schemas.openxmlformats.org/officeDocument/2006/relationships/oleObject" Target="../embeddings/oleObject1.bin"/><Relationship Id="rId5" Type="http://schemas.openxmlformats.org/officeDocument/2006/relationships/image" Target="../media/image43.emf"/><Relationship Id="rId6" Type="http://schemas.openxmlformats.org/officeDocument/2006/relationships/oleObject" Target="../embeddings/oleObject2.bin"/><Relationship Id="rId7" Type="http://schemas.openxmlformats.org/officeDocument/2006/relationships/image" Target="../media/image44.emf"/><Relationship Id="rId8" Type="http://schemas.openxmlformats.org/officeDocument/2006/relationships/oleObject" Target="../embeddings/oleObject3.bin"/><Relationship Id="rId9" Type="http://schemas.openxmlformats.org/officeDocument/2006/relationships/image" Target="../media/image45.emf"/><Relationship Id="rId10" Type="http://schemas.openxmlformats.org/officeDocument/2006/relationships/oleObject" Target="../embeddings/oleObject4.bin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9.png"/><Relationship Id="rId3" Type="http://schemas.openxmlformats.org/officeDocument/2006/relationships/image" Target="../media/image5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4" Type="http://schemas.openxmlformats.org/officeDocument/2006/relationships/oleObject" Target="../embeddings/oleObject6.bin"/><Relationship Id="rId5" Type="http://schemas.openxmlformats.org/officeDocument/2006/relationships/image" Target="../media/image43.emf"/><Relationship Id="rId6" Type="http://schemas.openxmlformats.org/officeDocument/2006/relationships/oleObject" Target="../embeddings/oleObject7.bin"/><Relationship Id="rId7" Type="http://schemas.openxmlformats.org/officeDocument/2006/relationships/image" Target="../media/image44.emf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1" Type="http://schemas.openxmlformats.org/officeDocument/2006/relationships/oleObject" Target="../embeddings/oleObject12.bin"/><Relationship Id="rId12" Type="http://schemas.openxmlformats.org/officeDocument/2006/relationships/image" Target="../media/image56.emf"/><Relationship Id="rId13" Type="http://schemas.openxmlformats.org/officeDocument/2006/relationships/image" Target="../media/image57.png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7.xml"/><Relationship Id="rId3" Type="http://schemas.openxmlformats.org/officeDocument/2006/relationships/oleObject" Target="../embeddings/oleObject8.bin"/><Relationship Id="rId4" Type="http://schemas.openxmlformats.org/officeDocument/2006/relationships/image" Target="../media/image52.emf"/><Relationship Id="rId5" Type="http://schemas.openxmlformats.org/officeDocument/2006/relationships/oleObject" Target="../embeddings/oleObject9.bin"/><Relationship Id="rId6" Type="http://schemas.openxmlformats.org/officeDocument/2006/relationships/image" Target="../media/image53.emf"/><Relationship Id="rId7" Type="http://schemas.openxmlformats.org/officeDocument/2006/relationships/oleObject" Target="../embeddings/oleObject10.bin"/><Relationship Id="rId8" Type="http://schemas.openxmlformats.org/officeDocument/2006/relationships/image" Target="../media/image54.emf"/><Relationship Id="rId9" Type="http://schemas.openxmlformats.org/officeDocument/2006/relationships/oleObject" Target="../embeddings/oleObject11.bin"/><Relationship Id="rId10" Type="http://schemas.openxmlformats.org/officeDocument/2006/relationships/image" Target="../media/image55.emf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58.png"/><Relationship Id="rId3" Type="http://schemas.openxmlformats.org/officeDocument/2006/relationships/image" Target="../media/image5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0.png"/><Relationship Id="rId3" Type="http://schemas.openxmlformats.org/officeDocument/2006/relationships/image" Target="../media/image61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2.png"/><Relationship Id="rId3" Type="http://schemas.openxmlformats.org/officeDocument/2006/relationships/image" Target="../media/image63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65.png"/><Relationship Id="rId1" Type="http://schemas.microsoft.com/office/2007/relationships/media" Target="file://localhost/Volumes/Time%20Machine%20Backups/Backups.backupdb/burns-teach/2012-05-10-071419/Macintosh%20HD/Users/rooz/Desktop/ChristmasVacation.m4v" TargetMode="External"/><Relationship Id="rId2" Type="http://schemas.openxmlformats.org/officeDocument/2006/relationships/video" Target="file://localhost/Volumes/Time%20Machine%20Backups/Backups.backupdb/burns-teach/2012-05-10-071419/Macintosh%20HD/Users/rooz/Desktop/ChristmasVacation.m4v" TargetMode="Externa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6.png"/><Relationship Id="rId3" Type="http://schemas.openxmlformats.org/officeDocument/2006/relationships/hyperlink" Target="http://www.polleverywhere.com/" TargetMode="Externa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4" Type="http://schemas.openxmlformats.org/officeDocument/2006/relationships/hyperlink" Target="http://youtu.be/S69d4kYtZ6M" TargetMode="External"/><Relationship Id="rId5" Type="http://schemas.openxmlformats.org/officeDocument/2006/relationships/hyperlink" Target="http://youtu.be/a6YyEeqFFDA" TargetMode="External"/><Relationship Id="rId1" Type="http://schemas.openxmlformats.org/officeDocument/2006/relationships/slideLayout" Target="../slideLayouts/slideLayout6.xml"/><Relationship Id="rId2" Type="http://schemas.openxmlformats.org/officeDocument/2006/relationships/hyperlink" Target="http://youtu.be/I2JLaWmeV30" TargetMode="Externa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68.png"/><Relationship Id="rId5" Type="http://schemas.openxmlformats.org/officeDocument/2006/relationships/image" Target="../media/image69.png"/><Relationship Id="rId6" Type="http://schemas.openxmlformats.org/officeDocument/2006/relationships/image" Target="../media/image70.png"/><Relationship Id="rId7" Type="http://schemas.openxmlformats.org/officeDocument/2006/relationships/image" Target="../media/image71.png"/><Relationship Id="rId8" Type="http://schemas.openxmlformats.org/officeDocument/2006/relationships/hyperlink" Target="http://www.arborsci.com/CoolStuff/New_CoolStuff_Articles/C_33_1.aspx" TargetMode="External"/><Relationship Id="rId9" Type="http://schemas.openxmlformats.org/officeDocument/2006/relationships/image" Target="../media/image72.png"/><Relationship Id="rId10" Type="http://schemas.openxmlformats.org/officeDocument/2006/relationships/image" Target="../media/image73.png"/><Relationship Id="rId1" Type="http://schemas.microsoft.com/office/2007/relationships/media" Target="%5CUsers%5Cadmin%5CDesktop%5CBatMotor2.gif" TargetMode="External"/><Relationship Id="rId2" Type="http://schemas.openxmlformats.org/officeDocument/2006/relationships/video" Target="%5CUsers%5Cadmin%5CDesktop%5CBatMotor2.gif" TargetMode="Externa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4" Type="http://schemas.openxmlformats.org/officeDocument/2006/relationships/hyperlink" Target="http://physics.dickinson.edu/~wp_web/wp_homepage.html" TargetMode="External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video" Target="file://localhost/PTSOS/Waste_recycling_system__Eddy_Current___Magnetic_Separator_-_www.cogelme.com.mp4" TargetMode="External"/><Relationship Id="rId4" Type="http://schemas.openxmlformats.org/officeDocument/2006/relationships/slideLayout" Target="../slideLayouts/slideLayout2.xml"/><Relationship Id="rId5" Type="http://schemas.openxmlformats.org/officeDocument/2006/relationships/oleObject" Target="!OLE_LINK1" TargetMode="External"/><Relationship Id="rId6" Type="http://schemas.openxmlformats.org/officeDocument/2006/relationships/image" Target="../media/image76.png"/><Relationship Id="rId7" Type="http://schemas.openxmlformats.org/officeDocument/2006/relationships/image" Target="../media/image77.png"/><Relationship Id="rId1" Type="http://schemas.openxmlformats.org/officeDocument/2006/relationships/vmlDrawing" Target="../drawings/vmlDrawing4.vml"/><Relationship Id="rId2" Type="http://schemas.microsoft.com/office/2007/relationships/media" Target="file://localhost/PTSOS/Waste_recycling_system__Eddy_Current___Magnetic_Separator_-_www.cogelme.com.mp4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4" Type="http://schemas.openxmlformats.org/officeDocument/2006/relationships/image" Target="../media/image10.png"/><Relationship Id="rId5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4" Type="http://schemas.openxmlformats.org/officeDocument/2006/relationships/image" Target="../media/image14.jpeg"/><Relationship Id="rId5" Type="http://schemas.openxmlformats.org/officeDocument/2006/relationships/image" Target="../media/image15.jpeg"/><Relationship Id="rId6" Type="http://schemas.openxmlformats.org/officeDocument/2006/relationships/image" Target="../media/image16.jpeg"/><Relationship Id="rId7" Type="http://schemas.openxmlformats.org/officeDocument/2006/relationships/image" Target="../media/image17.jpeg"/><Relationship Id="rId8" Type="http://schemas.openxmlformats.org/officeDocument/2006/relationships/image" Target="../media/image18.jpeg"/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9.png"/><Relationship Id="rId3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Relationship Id="rId3" Type="http://schemas.openxmlformats.org/officeDocument/2006/relationships/hyperlink" Target="http://www.exploratorium.edu/snacks/inverse_square_law/index.html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4" Type="http://schemas.openxmlformats.org/officeDocument/2006/relationships/hyperlink" Target="file://localhost/Users/rooz/Desktop/bending-light_en.jar" TargetMode="External"/><Relationship Id="rId1" Type="http://schemas.openxmlformats.org/officeDocument/2006/relationships/slideLayout" Target="../slideLayouts/slideLayout6.xml"/><Relationship Id="rId2" Type="http://schemas.openxmlformats.org/officeDocument/2006/relationships/hyperlink" Target="https://phet.colorado.edu/en/simulation/bending-light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4" descr="Waveicle.pd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28600" y="-228600"/>
            <a:ext cx="9664700" cy="746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7772400" cy="762000"/>
          </a:xfrm>
        </p:spPr>
        <p:txBody>
          <a:bodyPr/>
          <a:lstStyle/>
          <a:p>
            <a:r>
              <a:rPr lang="en-US" dirty="0" smtClean="0"/>
              <a:t>Convex Lens Image and the Eye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90600"/>
            <a:ext cx="9173003" cy="441833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2400" y="5638800"/>
            <a:ext cx="5410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How Can We demonstrate the Image on the Retina is Upside Down?</a:t>
            </a:r>
            <a:endParaRPr lang="en-US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5867400" y="5638800"/>
            <a:ext cx="3276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Shine a Flashlight into Your Mouth!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0608344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r>
              <a:rPr lang="en-US">
                <a:ea typeface="ＭＳ Ｐゴシック" charset="-128"/>
                <a:cs typeface="ＭＳ Ｐゴシック" charset="-128"/>
              </a:rPr>
              <a:t>William Herschel</a:t>
            </a:r>
          </a:p>
        </p:txBody>
      </p:sp>
      <p:sp>
        <p:nvSpPr>
          <p:cNvPr id="26627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sz="2800">
                <a:ea typeface="ＭＳ Ｐゴシック" charset="-128"/>
                <a:cs typeface="ＭＳ Ｐゴシック" charset="-128"/>
              </a:rPr>
              <a:t>German Immigrant to England</a:t>
            </a:r>
          </a:p>
          <a:p>
            <a:r>
              <a:rPr lang="en-US" sz="2800">
                <a:ea typeface="ＭＳ Ｐゴシック" charset="-128"/>
                <a:cs typeface="ＭＳ Ｐゴシック" charset="-128"/>
              </a:rPr>
              <a:t>Discovered Uranus in 1781</a:t>
            </a:r>
          </a:p>
          <a:p>
            <a:r>
              <a:rPr lang="en-US" sz="2800">
                <a:ea typeface="ＭＳ Ｐゴシック" charset="-128"/>
                <a:cs typeface="ＭＳ Ｐゴシック" charset="-128"/>
              </a:rPr>
              <a:t>Catalogued Night Sky with Sister Caroline</a:t>
            </a:r>
          </a:p>
          <a:p>
            <a:r>
              <a:rPr lang="en-US" sz="2800">
                <a:ea typeface="ＭＳ Ｐゴシック" charset="-128"/>
                <a:cs typeface="ＭＳ Ｐゴシック" charset="-128"/>
              </a:rPr>
              <a:t>Discovered IR in 1800</a:t>
            </a:r>
          </a:p>
          <a:p>
            <a:endParaRPr lang="en-US" sz="2800"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26628" name="Picture 5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33400" y="1447800"/>
            <a:ext cx="3957638" cy="5029200"/>
          </a:xfrm>
        </p:spPr>
      </p:pic>
      <p:sp>
        <p:nvSpPr>
          <p:cNvPr id="26629" name="Text Box 6"/>
          <p:cNvSpPr txBox="1">
            <a:spLocks noChangeArrowheads="1"/>
          </p:cNvSpPr>
          <p:nvPr/>
        </p:nvSpPr>
        <p:spPr bwMode="auto">
          <a:xfrm>
            <a:off x="533400" y="6172200"/>
            <a:ext cx="1628775" cy="290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300">
                <a:latin typeface="Lucida Grande" charset="0"/>
              </a:rPr>
              <a:t>NASA/JPL-Caltech</a:t>
            </a:r>
            <a:endParaRPr lang="en-US" sz="1300">
              <a:solidFill>
                <a:srgbClr val="000000"/>
              </a:solidFill>
              <a:latin typeface="Lucida Grande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>
                <a:ea typeface="ＭＳ Ｐゴシック" charset="-128"/>
                <a:cs typeface="ＭＳ Ｐゴシック" charset="-128"/>
              </a:rPr>
              <a:t>Herschel’s IR Experiment</a:t>
            </a:r>
          </a:p>
        </p:txBody>
      </p:sp>
      <p:pic>
        <p:nvPicPr>
          <p:cNvPr id="27651" name="Picture 13" descr="hersch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57200" y="1066800"/>
            <a:ext cx="3505200" cy="3095625"/>
          </a:xfrm>
          <a:noFill/>
        </p:spPr>
      </p:pic>
      <p:sp>
        <p:nvSpPr>
          <p:cNvPr id="27652" name="Rectangle 4"/>
          <p:cNvSpPr>
            <a:spLocks noGrp="1" noChangeArrowheads="1"/>
          </p:cNvSpPr>
          <p:nvPr>
            <p:ph type="body" sz="half" idx="3"/>
          </p:nvPr>
        </p:nvSpPr>
        <p:spPr>
          <a:xfrm>
            <a:off x="5105400" y="1676400"/>
            <a:ext cx="3810000" cy="4114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800">
                <a:ea typeface="ＭＳ Ｐゴシック" charset="-128"/>
                <a:cs typeface="ＭＳ Ｐゴシック" charset="-128"/>
              </a:rPr>
              <a:t>Investigated heat of colors in spectrum</a:t>
            </a:r>
          </a:p>
          <a:p>
            <a:pPr>
              <a:lnSpc>
                <a:spcPct val="90000"/>
              </a:lnSpc>
            </a:pPr>
            <a:r>
              <a:rPr lang="en-US" sz="2800">
                <a:ea typeface="ＭＳ Ｐゴシック" charset="-128"/>
                <a:cs typeface="ＭＳ Ｐゴシック" charset="-128"/>
              </a:rPr>
              <a:t>Temperature increased from violet to red</a:t>
            </a:r>
          </a:p>
          <a:p>
            <a:pPr>
              <a:lnSpc>
                <a:spcPct val="90000"/>
              </a:lnSpc>
            </a:pPr>
            <a:r>
              <a:rPr lang="en-US" sz="2800">
                <a:ea typeface="ＭＳ Ｐゴシック" charset="-128"/>
                <a:cs typeface="ＭＳ Ｐゴシック" charset="-128"/>
              </a:rPr>
              <a:t>Placed a thermometer beyond red, this measured greatest temperature increase</a:t>
            </a:r>
          </a:p>
          <a:p>
            <a:pPr>
              <a:lnSpc>
                <a:spcPct val="90000"/>
              </a:lnSpc>
            </a:pPr>
            <a:endParaRPr lang="en-US" sz="280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27653" name="Rectangle 12"/>
          <p:cNvSpPr>
            <a:spLocks noChangeArrowheads="1"/>
          </p:cNvSpPr>
          <p:nvPr/>
        </p:nvSpPr>
        <p:spPr bwMode="auto">
          <a:xfrm>
            <a:off x="685800" y="6248400"/>
            <a:ext cx="5529263" cy="290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300">
                <a:latin typeface="Lucida Grande" charset="0"/>
              </a:rPr>
              <a:t>http://www.sciencemuseum.org.uk/on-line/treasure/objects/1876-565.asp</a:t>
            </a:r>
            <a:endParaRPr lang="en-US" sz="1300">
              <a:solidFill>
                <a:srgbClr val="000000"/>
              </a:solidFill>
              <a:latin typeface="Lucida Grande" charset="0"/>
            </a:endParaRPr>
          </a:p>
        </p:txBody>
      </p:sp>
      <p:pic>
        <p:nvPicPr>
          <p:cNvPr id="27654" name="Picture 15" descr="hersch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3276600" y="4267200"/>
            <a:ext cx="1711325" cy="1905000"/>
          </a:xfr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r>
              <a:rPr lang="en-US">
                <a:ea typeface="ＭＳ Ｐゴシック" charset="-128"/>
                <a:cs typeface="ＭＳ Ｐゴシック" charset="-128"/>
              </a:rPr>
              <a:t>Student Herschel Experiment</a:t>
            </a:r>
          </a:p>
        </p:txBody>
      </p:sp>
      <p:sp>
        <p:nvSpPr>
          <p:cNvPr id="28675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685800" y="4572000"/>
            <a:ext cx="7772400" cy="1905000"/>
          </a:xfrm>
        </p:spPr>
        <p:txBody>
          <a:bodyPr/>
          <a:lstStyle/>
          <a:p>
            <a:r>
              <a:rPr lang="en-US" sz="2800">
                <a:ea typeface="ＭＳ Ｐゴシック" charset="-128"/>
                <a:cs typeface="ＭＳ Ｐゴシック" charset="-128"/>
              </a:rPr>
              <a:t>Materials: Copy Paper Box, Smaller Box, White Paper, Tape, Equilateral Glass Prism, Black Paint, Timer, 3 Thermometers, Sunlight!</a:t>
            </a:r>
          </a:p>
          <a:p>
            <a:r>
              <a:rPr lang="en-US" sz="2800">
                <a:ea typeface="ＭＳ Ｐゴシック" charset="-128"/>
                <a:cs typeface="ＭＳ Ｐゴシック" charset="-128"/>
              </a:rPr>
              <a:t>Time Required: ~ 30 minutes</a:t>
            </a:r>
          </a:p>
        </p:txBody>
      </p:sp>
      <p:pic>
        <p:nvPicPr>
          <p:cNvPr id="28676" name="Picture 5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990600" y="1219200"/>
            <a:ext cx="7162800" cy="3332163"/>
          </a:xfrm>
        </p:spPr>
      </p:pic>
      <p:sp>
        <p:nvSpPr>
          <p:cNvPr id="28677" name="Text Box 6"/>
          <p:cNvSpPr txBox="1">
            <a:spLocks noChangeArrowheads="1"/>
          </p:cNvSpPr>
          <p:nvPr/>
        </p:nvSpPr>
        <p:spPr bwMode="auto">
          <a:xfrm>
            <a:off x="6477000" y="4191000"/>
            <a:ext cx="1628775" cy="290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300">
                <a:solidFill>
                  <a:schemeClr val="bg2"/>
                </a:solidFill>
                <a:latin typeface="Lucida Grande" charset="0"/>
              </a:rPr>
              <a:t>NASA/JPL-Caltech</a:t>
            </a:r>
            <a:endParaRPr lang="en-US" sz="1300">
              <a:solidFill>
                <a:srgbClr val="000000"/>
              </a:solidFill>
              <a:latin typeface="Lucida Grande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990600"/>
          </a:xfrm>
        </p:spPr>
        <p:txBody>
          <a:bodyPr/>
          <a:lstStyle/>
          <a:p>
            <a:r>
              <a:rPr lang="en-US">
                <a:ea typeface="ＭＳ Ｐゴシック" charset="-128"/>
                <a:cs typeface="ＭＳ Ｐゴシック" charset="-128"/>
              </a:rPr>
              <a:t>Equipment Setup</a:t>
            </a:r>
          </a:p>
        </p:txBody>
      </p:sp>
      <p:sp>
        <p:nvSpPr>
          <p:cNvPr id="29699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762000" y="4572000"/>
            <a:ext cx="7315200" cy="2667000"/>
          </a:xfrm>
        </p:spPr>
        <p:txBody>
          <a:bodyPr/>
          <a:lstStyle/>
          <a:p>
            <a:r>
              <a:rPr lang="en-US" sz="2800">
                <a:ea typeface="ＭＳ Ｐゴシック" charset="-128"/>
                <a:cs typeface="ＭＳ Ｐゴシック" charset="-128"/>
              </a:rPr>
              <a:t>Paint Thermometer Bulbs Black</a:t>
            </a:r>
          </a:p>
          <a:p>
            <a:r>
              <a:rPr lang="en-US" sz="2800">
                <a:ea typeface="ＭＳ Ｐゴシック" charset="-128"/>
                <a:cs typeface="ＭＳ Ｐゴシック" charset="-128"/>
              </a:rPr>
              <a:t>Trim and Tape Thermometers Close Together</a:t>
            </a:r>
          </a:p>
          <a:p>
            <a:r>
              <a:rPr lang="en-US" sz="2800">
                <a:ea typeface="ＭＳ Ｐゴシック" charset="-128"/>
                <a:cs typeface="ＭＳ Ｐゴシック" charset="-128"/>
              </a:rPr>
              <a:t>Cut Opening for Prism and Mount it</a:t>
            </a:r>
          </a:p>
          <a:p>
            <a:r>
              <a:rPr lang="en-US" sz="2800">
                <a:ea typeface="ＭＳ Ｐゴシック" charset="-128"/>
                <a:cs typeface="ＭＳ Ｐゴシック" charset="-128"/>
              </a:rPr>
              <a:t>Tape White Sheet of Paper to Bottom of box</a:t>
            </a:r>
          </a:p>
          <a:p>
            <a:pPr>
              <a:buFontTx/>
              <a:buNone/>
            </a:pPr>
            <a:endParaRPr lang="en-US" sz="2800"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29700" name="Picture 5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 b="11551"/>
          <a:stretch>
            <a:fillRect/>
          </a:stretch>
        </p:blipFill>
        <p:spPr>
          <a:xfrm>
            <a:off x="457200" y="1905000"/>
            <a:ext cx="3171825" cy="2106613"/>
          </a:xfrm>
        </p:spPr>
      </p:pic>
      <p:pic>
        <p:nvPicPr>
          <p:cNvPr id="29701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14800" y="1066800"/>
            <a:ext cx="4724400" cy="319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2" name="Text Box 7"/>
          <p:cNvSpPr txBox="1">
            <a:spLocks noChangeArrowheads="1"/>
          </p:cNvSpPr>
          <p:nvPr/>
        </p:nvSpPr>
        <p:spPr bwMode="auto">
          <a:xfrm>
            <a:off x="7162800" y="3962400"/>
            <a:ext cx="1628775" cy="290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300">
                <a:latin typeface="Lucida Grande" charset="0"/>
              </a:rPr>
              <a:t>NASA/JPL-Caltech</a:t>
            </a:r>
            <a:endParaRPr lang="en-US" sz="1300">
              <a:solidFill>
                <a:srgbClr val="000000"/>
              </a:solidFill>
              <a:latin typeface="Lucida Grande" charset="0"/>
            </a:endParaRPr>
          </a:p>
        </p:txBody>
      </p:sp>
      <p:sp>
        <p:nvSpPr>
          <p:cNvPr id="29703" name="Text Box 8"/>
          <p:cNvSpPr txBox="1">
            <a:spLocks noChangeArrowheads="1"/>
          </p:cNvSpPr>
          <p:nvPr/>
        </p:nvSpPr>
        <p:spPr bwMode="auto">
          <a:xfrm>
            <a:off x="381000" y="3733800"/>
            <a:ext cx="1628775" cy="290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300">
                <a:solidFill>
                  <a:schemeClr val="bg2"/>
                </a:solidFill>
                <a:latin typeface="Lucida Grande" charset="0"/>
              </a:rPr>
              <a:t>NASA/JPL-Caltech</a:t>
            </a:r>
            <a:endParaRPr lang="en-US" sz="1300">
              <a:solidFill>
                <a:srgbClr val="000000"/>
              </a:solidFill>
              <a:latin typeface="Lucida Grande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r>
              <a:rPr lang="en-US">
                <a:ea typeface="ＭＳ Ｐゴシック" charset="-128"/>
                <a:cs typeface="ＭＳ Ｐゴシック" charset="-128"/>
              </a:rPr>
              <a:t>Procedure Outline</a:t>
            </a:r>
          </a:p>
        </p:txBody>
      </p:sp>
      <p:sp>
        <p:nvSpPr>
          <p:cNvPr id="30723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304800" y="4191000"/>
            <a:ext cx="8458200" cy="2667000"/>
          </a:xfrm>
        </p:spPr>
        <p:txBody>
          <a:bodyPr/>
          <a:lstStyle/>
          <a:p>
            <a:r>
              <a:rPr lang="en-US" sz="2800">
                <a:ea typeface="ＭＳ Ｐゴシック" charset="-128"/>
                <a:cs typeface="ＭＳ Ｐゴシック" charset="-128"/>
              </a:rPr>
              <a:t>Position Box and Prism so Spectrum Shows</a:t>
            </a:r>
          </a:p>
          <a:p>
            <a:r>
              <a:rPr lang="en-US" sz="2800">
                <a:ea typeface="ＭＳ Ｐゴシック" charset="-128"/>
                <a:cs typeface="ＭＳ Ｐゴシック" charset="-128"/>
              </a:rPr>
              <a:t>Record Shade Temperature</a:t>
            </a:r>
          </a:p>
          <a:p>
            <a:r>
              <a:rPr lang="en-US" sz="2800">
                <a:ea typeface="ＭＳ Ｐゴシック" charset="-128"/>
                <a:cs typeface="ＭＳ Ｐゴシック" charset="-128"/>
              </a:rPr>
              <a:t>Place Thermometers, 1 each in Blue, Yellow, and IR</a:t>
            </a:r>
          </a:p>
          <a:p>
            <a:r>
              <a:rPr lang="en-US" sz="2800">
                <a:ea typeface="ＭＳ Ｐゴシック" charset="-128"/>
                <a:cs typeface="ＭＳ Ｐゴシック" charset="-128"/>
              </a:rPr>
              <a:t>Record Temperatures at 1 minute intervals for 5 minutes</a:t>
            </a:r>
          </a:p>
        </p:txBody>
      </p:sp>
      <p:pic>
        <p:nvPicPr>
          <p:cNvPr id="30724" name="Picture 5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33400" y="1219200"/>
            <a:ext cx="4191000" cy="2835275"/>
          </a:xfrm>
        </p:spPr>
      </p:pic>
      <p:pic>
        <p:nvPicPr>
          <p:cNvPr id="30725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05400" y="1219200"/>
            <a:ext cx="1857375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6" name="Picture 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15200" y="1219200"/>
            <a:ext cx="1265238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7" name="Text Box 9"/>
          <p:cNvSpPr txBox="1">
            <a:spLocks noChangeArrowheads="1"/>
          </p:cNvSpPr>
          <p:nvPr/>
        </p:nvSpPr>
        <p:spPr bwMode="auto">
          <a:xfrm>
            <a:off x="3048000" y="3733800"/>
            <a:ext cx="1628775" cy="290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300">
                <a:latin typeface="Lucida Grande" charset="0"/>
              </a:rPr>
              <a:t>NASA/JPL-Caltech</a:t>
            </a:r>
            <a:endParaRPr lang="en-US" sz="1300">
              <a:solidFill>
                <a:srgbClr val="000000"/>
              </a:solidFill>
              <a:latin typeface="Lucida Grande" charset="0"/>
            </a:endParaRPr>
          </a:p>
        </p:txBody>
      </p:sp>
      <p:sp>
        <p:nvSpPr>
          <p:cNvPr id="30728" name="Text Box 10"/>
          <p:cNvSpPr txBox="1">
            <a:spLocks noChangeArrowheads="1"/>
          </p:cNvSpPr>
          <p:nvPr/>
        </p:nvSpPr>
        <p:spPr bwMode="auto">
          <a:xfrm>
            <a:off x="5181600" y="3733800"/>
            <a:ext cx="1628775" cy="290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300">
                <a:latin typeface="Lucida Grande" charset="0"/>
              </a:rPr>
              <a:t>NASA/JPL-Caltech</a:t>
            </a:r>
            <a:endParaRPr lang="en-US" sz="1300">
              <a:solidFill>
                <a:srgbClr val="000000"/>
              </a:solidFill>
              <a:latin typeface="Lucida Grande" charset="0"/>
            </a:endParaRPr>
          </a:p>
        </p:txBody>
      </p:sp>
      <p:sp>
        <p:nvSpPr>
          <p:cNvPr id="30729" name="Text Box 11"/>
          <p:cNvSpPr txBox="1">
            <a:spLocks noChangeArrowheads="1"/>
          </p:cNvSpPr>
          <p:nvPr/>
        </p:nvSpPr>
        <p:spPr bwMode="auto">
          <a:xfrm>
            <a:off x="7086600" y="4038600"/>
            <a:ext cx="1628775" cy="290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300">
                <a:latin typeface="Lucida Grande" charset="0"/>
              </a:rPr>
              <a:t>NASA/JPL-Caltech</a:t>
            </a:r>
            <a:endParaRPr lang="en-US" sz="1300">
              <a:solidFill>
                <a:srgbClr val="000000"/>
              </a:solidFill>
              <a:latin typeface="Lucida Grande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r>
              <a:rPr lang="en-US">
                <a:ea typeface="ＭＳ Ｐゴシック" charset="-128"/>
                <a:cs typeface="ＭＳ Ｐゴシック" charset="-128"/>
              </a:rPr>
              <a:t>Typical Results</a:t>
            </a:r>
          </a:p>
        </p:txBody>
      </p:sp>
      <p:pic>
        <p:nvPicPr>
          <p:cNvPr id="31747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1143000"/>
            <a:ext cx="8458200" cy="534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8" name="Text Box 9"/>
          <p:cNvSpPr txBox="1">
            <a:spLocks noChangeArrowheads="1"/>
          </p:cNvSpPr>
          <p:nvPr/>
        </p:nvSpPr>
        <p:spPr bwMode="auto">
          <a:xfrm>
            <a:off x="7010400" y="6567488"/>
            <a:ext cx="1628775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300">
                <a:latin typeface="Lucida Grande" charset="0"/>
              </a:rPr>
              <a:t>NASA/JPL-Caltech</a:t>
            </a:r>
            <a:endParaRPr lang="en-US" sz="1300">
              <a:solidFill>
                <a:srgbClr val="000000"/>
              </a:solidFill>
              <a:latin typeface="Lucida Grande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ea typeface="ＭＳ Ｐゴシック" charset="-128"/>
                <a:cs typeface="ＭＳ Ｐゴシック" charset="-128"/>
              </a:rPr>
              <a:t>Herschel Experiment Resources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>
                <a:ea typeface="ＭＳ Ｐゴシック" charset="-128"/>
                <a:cs typeface="ＭＳ Ｐゴシック" charset="-128"/>
                <a:hlinkClick r:id="rId2"/>
              </a:rPr>
              <a:t>http://coolcosmos.ipac.caltech.edu/cosmic_classroom/classroom_activities/herschel_experiment.html</a:t>
            </a:r>
            <a:r>
              <a:rPr lang="en-US">
                <a:ea typeface="ＭＳ Ｐゴシック" charset="-128"/>
                <a:cs typeface="ＭＳ Ｐゴシック" charset="-128"/>
              </a:rPr>
              <a:t> for detailed activity</a:t>
            </a:r>
          </a:p>
          <a:p>
            <a:pPr eaLnBrk="1" hangingPunct="1"/>
            <a:r>
              <a:rPr lang="en-US">
                <a:ea typeface="ＭＳ Ｐゴシック" charset="-128"/>
                <a:cs typeface="ＭＳ Ｐゴシック" charset="-128"/>
                <a:hlinkClick r:id="rId3"/>
              </a:rPr>
              <a:t>www.sciencekit.com</a:t>
            </a:r>
            <a:r>
              <a:rPr lang="en-US">
                <a:ea typeface="ＭＳ Ｐゴシック" charset="-128"/>
                <a:cs typeface="ＭＳ Ｐゴシック" charset="-128"/>
              </a:rPr>
              <a:t> for prism (catalog # 3038400 $8.95) and thermometers (catalog #</a:t>
            </a:r>
            <a:r>
              <a:rPr lang="en-US">
                <a:solidFill>
                  <a:srgbClr val="000000"/>
                </a:solidFill>
                <a:latin typeface="Lucida Grande" charset="0"/>
                <a:ea typeface="ＭＳ Ｐゴシック" charset="-128"/>
                <a:cs typeface="ＭＳ Ｐゴシック" charset="-128"/>
              </a:rPr>
              <a:t> </a:t>
            </a:r>
            <a:r>
              <a:rPr lang="en-US">
                <a:ea typeface="ＭＳ Ｐゴシック" charset="-128"/>
                <a:cs typeface="ＭＳ Ｐゴシック" charset="-128"/>
              </a:rPr>
              <a:t>6638910 $13.25 for 10-Pack)</a:t>
            </a:r>
            <a:endParaRPr lang="en-US" sz="2800">
              <a:ea typeface="ＭＳ Ｐゴシック" charset="-128"/>
              <a:cs typeface="ＭＳ Ｐゴシック" charset="-128"/>
            </a:endParaRPr>
          </a:p>
          <a:p>
            <a:pPr eaLnBrk="1" hangingPunct="1">
              <a:buFontTx/>
              <a:buNone/>
            </a:pPr>
            <a:endParaRPr lang="en-US" sz="1300">
              <a:solidFill>
                <a:srgbClr val="000000"/>
              </a:solidFill>
              <a:latin typeface="Lucida Grande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ea typeface="ＭＳ Ｐゴシック" charset="-128"/>
                <a:cs typeface="ＭＳ Ｐゴシック" charset="-128"/>
              </a:rPr>
              <a:t>Solar Cell IR Detector Resources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dirty="0">
                <a:ea typeface="ＭＳ Ｐゴシック" charset="-128"/>
                <a:cs typeface="ＭＳ Ｐゴシック" charset="-128"/>
                <a:hlinkClick r:id="rId2"/>
              </a:rPr>
              <a:t>www.radioshack.com</a:t>
            </a:r>
            <a:r>
              <a:rPr lang="en-US" dirty="0">
                <a:ea typeface="ＭＳ Ｐゴシック" charset="-128"/>
                <a:cs typeface="ＭＳ Ｐゴシック" charset="-128"/>
              </a:rPr>
              <a:t> for Mini Audio Amplifier (Catalog # 2771008 $14.99), Solar Cell (Catalog # 277-1201 $13.99),</a:t>
            </a:r>
          </a:p>
          <a:p>
            <a:pPr eaLnBrk="1" hangingPunct="1"/>
            <a:r>
              <a:rPr lang="en-US" dirty="0">
                <a:ea typeface="ＭＳ Ｐゴシック" charset="-128"/>
                <a:cs typeface="ＭＳ Ｐゴシック" charset="-128"/>
              </a:rPr>
              <a:t> 6’ Cable (Catalog # 42-2420 $3.29)</a:t>
            </a:r>
          </a:p>
          <a:p>
            <a:pPr eaLnBrk="1" hangingPunct="1"/>
            <a:r>
              <a:rPr lang="en-US" dirty="0">
                <a:ea typeface="ＭＳ Ｐゴシック" charset="-128"/>
                <a:cs typeface="ＭＳ Ｐゴシック" charset="-128"/>
                <a:hlinkClick r:id="rId3"/>
              </a:rPr>
              <a:t>http://www.sofia.usra.edu/Edu/materials/activeAstronomy/activeAstronomy.html</a:t>
            </a:r>
            <a:r>
              <a:rPr lang="en-US" dirty="0">
                <a:ea typeface="ＭＳ Ｐゴシック" charset="-128"/>
                <a:cs typeface="ＭＳ Ｐゴシック" charset="-128"/>
              </a:rPr>
              <a:t> for detailed activity information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533400" y="1066800"/>
            <a:ext cx="8305800" cy="11430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>
                <a:latin typeface="Lucida Grande" charset="0"/>
                <a:ea typeface="ＭＳ Ｐゴシック" charset="-128"/>
                <a:cs typeface="ＭＳ Ｐゴシック" charset="-128"/>
                <a:hlinkClick r:id="rId4"/>
              </a:rPr>
              <a:t>http://spaceplace.jpl.nasa.gov/en/kids/sirtf1/sirtf_action.shtml </a:t>
            </a:r>
            <a:r>
              <a:rPr lang="en-US">
                <a:latin typeface="Lucida Grande" charset="0"/>
                <a:ea typeface="ＭＳ Ｐゴシック" charset="-128"/>
                <a:cs typeface="ＭＳ Ｐゴシック" charset="-128"/>
              </a:rPr>
              <a:t>for activity</a:t>
            </a:r>
            <a:endParaRPr lang="en-US" sz="1100">
              <a:solidFill>
                <a:srgbClr val="000000"/>
              </a:solidFill>
              <a:latin typeface="Lucida Grande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33795" name="Rectangle 9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914400"/>
          </a:xfrm>
          <a:noFill/>
        </p:spPr>
        <p:txBody>
          <a:bodyPr/>
          <a:lstStyle/>
          <a:p>
            <a:pPr eaLnBrk="1" hangingPunct="1"/>
            <a:r>
              <a:rPr lang="en-US">
                <a:ea typeface="ＭＳ Ｐゴシック" charset="-128"/>
                <a:cs typeface="ＭＳ Ｐゴシック" charset="-128"/>
              </a:rPr>
              <a:t>IR Photo Album Resources</a:t>
            </a:r>
          </a:p>
        </p:txBody>
      </p:sp>
      <p:pic>
        <p:nvPicPr>
          <p:cNvPr id="33796" name="Picture 4" descr="MacintoshHD:Users:admin:Documents:TRA:Invisible Waves:IRPhotoAlbum.mov">
            <a:hlinkClick r:id="" action="ppaction://media"/>
          </p:cNvPr>
          <p:cNvPicPr/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1524000" y="2286000"/>
            <a:ext cx="5791200" cy="437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482" fill="hold"/>
                                        <p:tgtEl>
                                          <p:spTgt spid="3379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379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379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379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796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609600"/>
          </a:xfrm>
        </p:spPr>
        <p:txBody>
          <a:bodyPr/>
          <a:lstStyle/>
          <a:p>
            <a:r>
              <a:rPr lang="en-US" dirty="0" smtClean="0"/>
              <a:t>See-Through Bucket</a:t>
            </a:r>
            <a:endParaRPr lang="en-US" dirty="0"/>
          </a:p>
        </p:txBody>
      </p:sp>
      <p:sp>
        <p:nvSpPr>
          <p:cNvPr id="3" name="Oval 2"/>
          <p:cNvSpPr/>
          <p:nvPr/>
        </p:nvSpPr>
        <p:spPr bwMode="auto">
          <a:xfrm>
            <a:off x="3733800" y="3200399"/>
            <a:ext cx="1600200" cy="1684421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27" charset="0"/>
            </a:endParaRPr>
          </a:p>
        </p:txBody>
      </p:sp>
      <p:sp>
        <p:nvSpPr>
          <p:cNvPr id="4" name="Rectangle 3"/>
          <p:cNvSpPr/>
          <p:nvPr/>
        </p:nvSpPr>
        <p:spPr bwMode="auto">
          <a:xfrm rot="2608046">
            <a:off x="4005182" y="2692489"/>
            <a:ext cx="990600" cy="762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27" charset="0"/>
            </a:endParaRPr>
          </a:p>
        </p:txBody>
      </p:sp>
      <p:sp>
        <p:nvSpPr>
          <p:cNvPr id="5" name="Rectangle 4"/>
          <p:cNvSpPr/>
          <p:nvPr/>
        </p:nvSpPr>
        <p:spPr bwMode="auto">
          <a:xfrm rot="2608046">
            <a:off x="6062581" y="2616290"/>
            <a:ext cx="990600" cy="762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27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 rot="18732662">
            <a:off x="6114093" y="5459755"/>
            <a:ext cx="990600" cy="762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27" charset="0"/>
            </a:endParaRPr>
          </a:p>
        </p:txBody>
      </p:sp>
      <p:sp>
        <p:nvSpPr>
          <p:cNvPr id="7" name="Rectangle 6"/>
          <p:cNvSpPr/>
          <p:nvPr/>
        </p:nvSpPr>
        <p:spPr bwMode="auto">
          <a:xfrm rot="18732662">
            <a:off x="3828094" y="5459755"/>
            <a:ext cx="990600" cy="762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27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9600" y="914400"/>
            <a:ext cx="415608" cy="677679"/>
          </a:xfrm>
          <a:prstGeom prst="rect">
            <a:avLst/>
          </a:prstGeom>
        </p:spPr>
      </p:pic>
      <p:cxnSp>
        <p:nvCxnSpPr>
          <p:cNvPr id="10" name="Straight Connector 9"/>
          <p:cNvCxnSpPr/>
          <p:nvPr/>
        </p:nvCxnSpPr>
        <p:spPr bwMode="auto">
          <a:xfrm flipV="1">
            <a:off x="4495800" y="2667000"/>
            <a:ext cx="2026506" cy="35937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" name="Straight Connector 10"/>
          <p:cNvCxnSpPr/>
          <p:nvPr/>
        </p:nvCxnSpPr>
        <p:spPr bwMode="auto">
          <a:xfrm flipV="1">
            <a:off x="4343400" y="5486400"/>
            <a:ext cx="2170692" cy="3705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Straight Connector 13"/>
          <p:cNvCxnSpPr>
            <a:stCxn id="5" idx="2"/>
          </p:cNvCxnSpPr>
          <p:nvPr/>
        </p:nvCxnSpPr>
        <p:spPr bwMode="auto">
          <a:xfrm>
            <a:off x="6531670" y="2682042"/>
            <a:ext cx="21530" cy="280435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0" name="Straight Connector 19"/>
          <p:cNvCxnSpPr>
            <a:stCxn id="4" idx="0"/>
          </p:cNvCxnSpPr>
          <p:nvPr/>
        </p:nvCxnSpPr>
        <p:spPr bwMode="auto">
          <a:xfrm flipV="1">
            <a:off x="4526693" y="1676400"/>
            <a:ext cx="39450" cy="1026537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3" name="Straight Connector 22"/>
          <p:cNvCxnSpPr/>
          <p:nvPr/>
        </p:nvCxnSpPr>
        <p:spPr bwMode="auto">
          <a:xfrm flipV="1">
            <a:off x="4356495" y="5486401"/>
            <a:ext cx="32212" cy="83819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27" name="Picture 2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1667" b="89524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962400" y="6248400"/>
            <a:ext cx="653143" cy="685800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228600" y="2286000"/>
            <a:ext cx="32004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Can you do it with 3 mirrors? What will be different about the image?</a:t>
            </a:r>
            <a:endParaRPr lang="en-US" sz="3200" dirty="0"/>
          </a:p>
        </p:txBody>
      </p:sp>
      <p:sp>
        <p:nvSpPr>
          <p:cNvPr id="29" name="TextBox 28">
            <a:hlinkClick r:id="rId5"/>
          </p:cNvPr>
          <p:cNvSpPr txBox="1"/>
          <p:nvPr/>
        </p:nvSpPr>
        <p:spPr>
          <a:xfrm>
            <a:off x="6400800" y="1371600"/>
            <a:ext cx="22860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/>
              <a:t>Pseudoscope</a:t>
            </a:r>
            <a:endParaRPr lang="en-US" sz="3200" dirty="0"/>
          </a:p>
        </p:txBody>
      </p:sp>
      <p:sp>
        <p:nvSpPr>
          <p:cNvPr id="30" name="TextBox 29">
            <a:hlinkClick r:id="rId6"/>
          </p:cNvPr>
          <p:cNvSpPr txBox="1"/>
          <p:nvPr/>
        </p:nvSpPr>
        <p:spPr>
          <a:xfrm>
            <a:off x="6400800" y="838200"/>
            <a:ext cx="22860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Periscope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1869278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MacintoshHD:Users:admin:Documents:TRA:Invisible Waves:MoreThanEyesCanSee.mp4">
            <a:hlinkClick r:id="" action="ppaction://media"/>
          </p:cNvPr>
          <p:cNvPicPr/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381000" y="1752600"/>
            <a:ext cx="6248400" cy="477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19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533400" y="685800"/>
            <a:ext cx="8305800" cy="11430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mtClean="0">
                <a:latin typeface="Lucida Grande" charset="0"/>
                <a:ea typeface="ＭＳ Ｐゴシック" charset="-128"/>
                <a:cs typeface="ＭＳ Ｐゴシック" charset="-128"/>
              </a:rPr>
              <a:t>http://coolcosmos.ipac.caltech.edu/videos/more_than_your/index.html</a:t>
            </a:r>
            <a:endParaRPr lang="en-US" sz="1100" smtClean="0">
              <a:solidFill>
                <a:srgbClr val="000000"/>
              </a:solidFill>
              <a:latin typeface="Lucida Grande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34820" name="Rectangle 9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762000"/>
          </a:xfrm>
          <a:noFill/>
        </p:spPr>
        <p:txBody>
          <a:bodyPr/>
          <a:lstStyle/>
          <a:p>
            <a:pPr eaLnBrk="1" hangingPunct="1"/>
            <a:r>
              <a:rPr lang="en-US" smtClean="0">
                <a:ea typeface="ＭＳ Ｐゴシック" charset="-128"/>
                <a:cs typeface="ＭＳ Ｐゴシック" charset="-128"/>
              </a:rPr>
              <a:t>Cool Cosmos Website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3493" fill="hold"/>
                                        <p:tgtEl>
                                          <p:spTgt spid="348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481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48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48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818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charset="-128"/>
                <a:cs typeface="ＭＳ Ｐゴシック" charset="-128"/>
              </a:rPr>
              <a:t>Near IR Digital Camera</a:t>
            </a:r>
          </a:p>
        </p:txBody>
      </p:sp>
      <p:sp>
        <p:nvSpPr>
          <p:cNvPr id="35843" name="Content Placeholder 2"/>
          <p:cNvSpPr>
            <a:spLocks noGrp="1"/>
          </p:cNvSpPr>
          <p:nvPr>
            <p:ph idx="1"/>
          </p:nvPr>
        </p:nvSpPr>
        <p:spPr>
          <a:xfrm>
            <a:off x="381000" y="1752600"/>
            <a:ext cx="8382000" cy="4114800"/>
          </a:xfrm>
        </p:spPr>
        <p:txBody>
          <a:bodyPr/>
          <a:lstStyle/>
          <a:p>
            <a:pPr eaLnBrk="1" hangingPunct="1"/>
            <a:r>
              <a:rPr lang="en-US" smtClean="0">
                <a:ea typeface="ＭＳ Ｐゴシック" charset="-128"/>
                <a:cs typeface="ＭＳ Ｐゴシック" charset="-128"/>
              </a:rPr>
              <a:t>Webcams, Digital Cameras, or Camcorders</a:t>
            </a:r>
          </a:p>
          <a:p>
            <a:pPr eaLnBrk="1" hangingPunct="1"/>
            <a:r>
              <a:rPr lang="en-US" smtClean="0">
                <a:ea typeface="ＭＳ Ｐゴシック" charset="-128"/>
                <a:cs typeface="ＭＳ Ｐゴシック" charset="-128"/>
              </a:rPr>
              <a:t>Remove IR Blocking Filter from CCD</a:t>
            </a:r>
          </a:p>
          <a:p>
            <a:pPr eaLnBrk="1" hangingPunct="1"/>
            <a:r>
              <a:rPr lang="en-US" smtClean="0">
                <a:ea typeface="ＭＳ Ｐゴシック" charset="-128"/>
                <a:cs typeface="ＭＳ Ｐゴシック" charset="-128"/>
              </a:rPr>
              <a:t>Install IR only pass filter (Wratten 87c, exposed color negative, or floppy disk)</a:t>
            </a:r>
          </a:p>
          <a:p>
            <a:pPr eaLnBrk="1" hangingPunct="1"/>
            <a:r>
              <a:rPr lang="en-US" smtClean="0">
                <a:ea typeface="ＭＳ Ｐゴシック" charset="-128"/>
                <a:cs typeface="ＭＳ Ｐゴシック" charset="-128"/>
              </a:rPr>
              <a:t>Reassemble and view the world in Near IR </a:t>
            </a:r>
          </a:p>
          <a:p>
            <a:pPr eaLnBrk="1" hangingPunct="1"/>
            <a:endParaRPr lang="en-US" smtClean="0"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35844" name="Picture 3" descr="Picture 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4953000"/>
            <a:ext cx="1341438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5" name="Picture 4" descr="blackshirt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33600" y="4953000"/>
            <a:ext cx="1339850" cy="1004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6" name="Picture 5" descr="20$-IR.jpg"/>
          <p:cNvPicPr>
            <a:picLocks noChangeAspect="1" noChangeArrowheads="1"/>
          </p:cNvPicPr>
          <p:nvPr/>
        </p:nvPicPr>
        <p:blipFill>
          <a:blip r:embed="rId4"/>
          <a:srcRect l="9544" t="9213" r="13750" b="40764"/>
          <a:stretch>
            <a:fillRect/>
          </a:stretch>
        </p:blipFill>
        <p:spPr bwMode="auto">
          <a:xfrm>
            <a:off x="4038600" y="4953000"/>
            <a:ext cx="2027238" cy="1084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7" name="Picture 6" descr="remoteilluminate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629400" y="4953000"/>
            <a:ext cx="1239838" cy="1268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r>
              <a:rPr lang="en-US" smtClean="0">
                <a:ea typeface="ＭＳ Ｐゴシック" charset="-128"/>
                <a:cs typeface="ＭＳ Ｐゴシック" charset="-128"/>
              </a:rPr>
              <a:t>IR Filter Spectral Characteristics</a:t>
            </a:r>
          </a:p>
        </p:txBody>
      </p:sp>
      <p:pic>
        <p:nvPicPr>
          <p:cNvPr id="36867" name="Picture 3" descr="IRFiltersGraph.pdf"/>
          <p:cNvPicPr>
            <a:picLocks noChangeAspect="1"/>
          </p:cNvPicPr>
          <p:nvPr/>
        </p:nvPicPr>
        <p:blipFill>
          <a:blip r:embed="rId2"/>
          <a:srcRect l="5424" t="26666" r="5424" b="29999"/>
          <a:stretch>
            <a:fillRect/>
          </a:stretch>
        </p:blipFill>
        <p:spPr bwMode="auto">
          <a:xfrm>
            <a:off x="0" y="1106488"/>
            <a:ext cx="9144000" cy="5751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7848600" cy="990600"/>
          </a:xfrm>
        </p:spPr>
        <p:txBody>
          <a:bodyPr/>
          <a:lstStyle/>
          <a:p>
            <a:pPr algn="ctr"/>
            <a:r>
              <a:rPr lang="en-US" sz="4000">
                <a:latin typeface="Times New Roman" charset="0"/>
                <a:ea typeface="ＭＳ Ｐゴシック" charset="0"/>
                <a:cs typeface="ＭＳ Ｐゴシック" charset="0"/>
              </a:rPr>
              <a:t>Double Slit Diffraction</a:t>
            </a:r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2771" name="Rectangle 3"/>
          <p:cNvSpPr>
            <a:spLocks noChangeArrowheads="1"/>
          </p:cNvSpPr>
          <p:nvPr/>
        </p:nvSpPr>
        <p:spPr bwMode="auto">
          <a:xfrm>
            <a:off x="0" y="685800"/>
            <a:ext cx="91440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8580" dist="25399" dir="8100000" algn="ctr" rotWithShape="0">
              <a:srgbClr val="000000">
                <a:alpha val="75000"/>
              </a:srgbClr>
            </a:outerShdw>
          </a:effectLst>
        </p:spPr>
        <p:txBody>
          <a:bodyPr anchor="ctr"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SzPct val="80000"/>
              <a:buFont typeface="Wingdings" charset="0"/>
              <a:buNone/>
            </a:pPr>
            <a:r>
              <a:rPr lang="en-US" sz="3200" b="1">
                <a:effectLst>
                  <a:outerShdw blurRad="38100" dist="38100" dir="2700000" algn="tl">
                    <a:srgbClr val="000000"/>
                  </a:outerShdw>
                </a:effectLst>
              </a:rPr>
              <a:t>	</a:t>
            </a:r>
            <a:r>
              <a:rPr lang="en-US" sz="2800" b="1">
                <a:effectLst>
                  <a:outerShdw blurRad="38100" dist="38100" dir="2700000" algn="tl">
                    <a:srgbClr val="000000"/>
                  </a:outerShdw>
                </a:effectLst>
              </a:rPr>
              <a:t>A wave passing through two slits diffracts. The two diffracted waves then interfere constructively and destructively. This produces a pattern of light and dark spots</a:t>
            </a:r>
            <a:endParaRPr lang="en-US" sz="3200" b="1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25604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514600"/>
            <a:ext cx="4343400" cy="409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2514600"/>
            <a:ext cx="36703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31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685800"/>
            <a:ext cx="4470400" cy="594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2" name="TextBox 6"/>
          <p:cNvSpPr txBox="1">
            <a:spLocks noChangeArrowheads="1"/>
          </p:cNvSpPr>
          <p:nvPr/>
        </p:nvSpPr>
        <p:spPr bwMode="auto">
          <a:xfrm>
            <a:off x="228600" y="0"/>
            <a:ext cx="3733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>
                <a:solidFill>
                  <a:srgbClr val="000000"/>
                </a:solidFill>
              </a:rPr>
              <a:t>Assume rays are parallel</a:t>
            </a:r>
          </a:p>
        </p:txBody>
      </p:sp>
      <p:graphicFrame>
        <p:nvGraphicFramePr>
          <p:cNvPr id="2662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47650528"/>
              </p:ext>
            </p:extLst>
          </p:nvPr>
        </p:nvGraphicFramePr>
        <p:xfrm>
          <a:off x="1066800" y="488950"/>
          <a:ext cx="1503363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5" name="Equation" r:id="rId4" imgW="660400" imgH="368300" progId="Equation.3">
                  <p:embed/>
                </p:oleObj>
              </mc:Choice>
              <mc:Fallback>
                <p:oleObj name="Equation" r:id="rId4" imgW="660400" imgH="368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800" y="488950"/>
                        <a:ext cx="1503363" cy="838200"/>
                      </a:xfrm>
                      <a:prstGeom prst="rect">
                        <a:avLst/>
                      </a:prstGeom>
                      <a:solidFill>
                        <a:schemeClr val="tx2"/>
                      </a:solidFill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27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55510561"/>
              </p:ext>
            </p:extLst>
          </p:nvPr>
        </p:nvGraphicFramePr>
        <p:xfrm>
          <a:off x="1066800" y="1355725"/>
          <a:ext cx="1531938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6" name="Equation" r:id="rId6" imgW="673100" imgH="368300" progId="Equation.3">
                  <p:embed/>
                </p:oleObj>
              </mc:Choice>
              <mc:Fallback>
                <p:oleObj name="Equation" r:id="rId6" imgW="673100" imgH="368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800" y="1355725"/>
                        <a:ext cx="1531938" cy="838200"/>
                      </a:xfrm>
                      <a:prstGeom prst="rect">
                        <a:avLst/>
                      </a:prstGeom>
                      <a:solidFill>
                        <a:schemeClr val="tx2"/>
                      </a:solidFill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33" name="TextBox 9"/>
          <p:cNvSpPr txBox="1">
            <a:spLocks noChangeArrowheads="1"/>
          </p:cNvSpPr>
          <p:nvPr/>
        </p:nvSpPr>
        <p:spPr bwMode="auto">
          <a:xfrm>
            <a:off x="533400" y="2220913"/>
            <a:ext cx="274320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dirty="0">
                <a:solidFill>
                  <a:schemeClr val="tx2"/>
                </a:solidFill>
              </a:rPr>
              <a:t>For small angles,</a:t>
            </a:r>
          </a:p>
          <a:p>
            <a:r>
              <a:rPr lang="en-US" dirty="0">
                <a:solidFill>
                  <a:schemeClr val="tx2"/>
                </a:solidFill>
              </a:rPr>
              <a:t>sin(</a:t>
            </a:r>
            <a:r>
              <a:rPr lang="en-US" dirty="0" err="1">
                <a:solidFill>
                  <a:schemeClr val="tx2"/>
                </a:solidFill>
              </a:rPr>
              <a:t>θ</a:t>
            </a:r>
            <a:r>
              <a:rPr lang="en-US" dirty="0">
                <a:solidFill>
                  <a:schemeClr val="tx2"/>
                </a:solidFill>
              </a:rPr>
              <a:t>) = tan(</a:t>
            </a:r>
            <a:r>
              <a:rPr lang="en-US" dirty="0" err="1">
                <a:solidFill>
                  <a:schemeClr val="tx2"/>
                </a:solidFill>
              </a:rPr>
              <a:t>θ</a:t>
            </a:r>
            <a:r>
              <a:rPr lang="en-US" dirty="0">
                <a:solidFill>
                  <a:schemeClr val="tx2"/>
                </a:solidFill>
              </a:rPr>
              <a:t>)</a:t>
            </a:r>
          </a:p>
        </p:txBody>
      </p:sp>
      <p:graphicFrame>
        <p:nvGraphicFramePr>
          <p:cNvPr id="26628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56244274"/>
              </p:ext>
            </p:extLst>
          </p:nvPr>
        </p:nvGraphicFramePr>
        <p:xfrm>
          <a:off x="1295400" y="3079750"/>
          <a:ext cx="982663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7" name="Equation" r:id="rId8" imgW="431800" imgH="368300" progId="Equation.3">
                  <p:embed/>
                </p:oleObj>
              </mc:Choice>
              <mc:Fallback>
                <p:oleObj name="Equation" r:id="rId8" imgW="431800" imgH="368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5400" y="3079750"/>
                        <a:ext cx="982663" cy="838200"/>
                      </a:xfrm>
                      <a:prstGeom prst="rect">
                        <a:avLst/>
                      </a:prstGeom>
                      <a:solidFill>
                        <a:schemeClr val="tx2"/>
                      </a:solidFill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34" name="TextBox 11"/>
          <p:cNvSpPr txBox="1">
            <a:spLocks noChangeArrowheads="1"/>
          </p:cNvSpPr>
          <p:nvPr/>
        </p:nvSpPr>
        <p:spPr bwMode="auto">
          <a:xfrm>
            <a:off x="228600" y="3946525"/>
            <a:ext cx="3352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>
                <a:solidFill>
                  <a:schemeClr val="tx2"/>
                </a:solidFill>
              </a:rPr>
              <a:t>For </a:t>
            </a:r>
            <a:r>
              <a:rPr lang="ja-JP" altLang="en-US">
                <a:solidFill>
                  <a:schemeClr val="tx2"/>
                </a:solidFill>
              </a:rPr>
              <a:t>“</a:t>
            </a:r>
            <a:r>
              <a:rPr lang="en-US">
                <a:solidFill>
                  <a:schemeClr val="tx2"/>
                </a:solidFill>
              </a:rPr>
              <a:t>nth</a:t>
            </a:r>
            <a:r>
              <a:rPr lang="ja-JP" altLang="en-US">
                <a:solidFill>
                  <a:schemeClr val="tx2"/>
                </a:solidFill>
              </a:rPr>
              <a:t>”</a:t>
            </a:r>
            <a:r>
              <a:rPr lang="en-US">
                <a:solidFill>
                  <a:schemeClr val="tx2"/>
                </a:solidFill>
              </a:rPr>
              <a:t> bright fringe:</a:t>
            </a:r>
          </a:p>
        </p:txBody>
      </p:sp>
      <p:graphicFrame>
        <p:nvGraphicFramePr>
          <p:cNvPr id="26629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40516975"/>
              </p:ext>
            </p:extLst>
          </p:nvPr>
        </p:nvGraphicFramePr>
        <p:xfrm>
          <a:off x="1219200" y="4435475"/>
          <a:ext cx="115570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8" name="Equation" r:id="rId10" imgW="508000" imgH="368300" progId="Equation.3">
                  <p:embed/>
                </p:oleObj>
              </mc:Choice>
              <mc:Fallback>
                <p:oleObj name="Equation" r:id="rId10" imgW="508000" imgH="368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200" y="4435475"/>
                        <a:ext cx="1155700" cy="838200"/>
                      </a:xfrm>
                      <a:prstGeom prst="rect">
                        <a:avLst/>
                      </a:prstGeom>
                      <a:solidFill>
                        <a:schemeClr val="tx2"/>
                      </a:solidFill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35" name="TextBox 13"/>
          <p:cNvSpPr txBox="1">
            <a:spLocks noChangeArrowheads="1"/>
          </p:cNvSpPr>
          <p:nvPr/>
        </p:nvSpPr>
        <p:spPr bwMode="auto">
          <a:xfrm>
            <a:off x="304800" y="5302250"/>
            <a:ext cx="33528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>
                <a:solidFill>
                  <a:schemeClr val="tx2"/>
                </a:solidFill>
              </a:rPr>
              <a:t>For </a:t>
            </a:r>
            <a:r>
              <a:rPr lang="ja-JP" altLang="en-US">
                <a:solidFill>
                  <a:schemeClr val="tx2"/>
                </a:solidFill>
              </a:rPr>
              <a:t>“</a:t>
            </a:r>
            <a:r>
              <a:rPr lang="en-US">
                <a:solidFill>
                  <a:schemeClr val="tx2"/>
                </a:solidFill>
              </a:rPr>
              <a:t>nth</a:t>
            </a:r>
            <a:r>
              <a:rPr lang="ja-JP" altLang="en-US">
                <a:solidFill>
                  <a:schemeClr val="tx2"/>
                </a:solidFill>
              </a:rPr>
              <a:t>”</a:t>
            </a:r>
            <a:r>
              <a:rPr lang="en-US">
                <a:solidFill>
                  <a:schemeClr val="tx2"/>
                </a:solidFill>
              </a:rPr>
              <a:t> dark fringe:</a:t>
            </a:r>
          </a:p>
        </p:txBody>
      </p:sp>
      <p:graphicFrame>
        <p:nvGraphicFramePr>
          <p:cNvPr id="26630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86200726"/>
              </p:ext>
            </p:extLst>
          </p:nvPr>
        </p:nvGraphicFramePr>
        <p:xfrm>
          <a:off x="1295400" y="5791200"/>
          <a:ext cx="115570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9" name="Equation" r:id="rId12" imgW="508000" imgH="368300" progId="Equation.3">
                  <p:embed/>
                </p:oleObj>
              </mc:Choice>
              <mc:Fallback>
                <p:oleObj name="Equation" r:id="rId12" imgW="508000" imgH="368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5400" y="5791200"/>
                        <a:ext cx="1155700" cy="838200"/>
                      </a:xfrm>
                      <a:prstGeom prst="rect">
                        <a:avLst/>
                      </a:prstGeom>
                      <a:solidFill>
                        <a:schemeClr val="tx2"/>
                      </a:solidFill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36" name="TextBox 15"/>
          <p:cNvSpPr txBox="1">
            <a:spLocks noChangeArrowheads="1"/>
          </p:cNvSpPr>
          <p:nvPr/>
        </p:nvSpPr>
        <p:spPr bwMode="auto">
          <a:xfrm>
            <a:off x="4343400" y="0"/>
            <a:ext cx="41148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3200">
                <a:solidFill>
                  <a:srgbClr val="000000"/>
                </a:solidFill>
              </a:rPr>
              <a:t>Double Slit Diffraction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7848600" cy="990600"/>
          </a:xfrm>
        </p:spPr>
        <p:txBody>
          <a:bodyPr/>
          <a:lstStyle/>
          <a:p>
            <a:pPr algn="ctr"/>
            <a:r>
              <a:rPr lang="en-US" sz="4000">
                <a:latin typeface="Times New Roman" charset="0"/>
                <a:ea typeface="ＭＳ Ｐゴシック" charset="0"/>
                <a:cs typeface="ＭＳ Ｐゴシック" charset="0"/>
              </a:rPr>
              <a:t>Multiple Slit Diffraction</a:t>
            </a:r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3795" name="Rectangle 3"/>
          <p:cNvSpPr>
            <a:spLocks noChangeArrowheads="1"/>
          </p:cNvSpPr>
          <p:nvPr/>
        </p:nvSpPr>
        <p:spPr bwMode="auto">
          <a:xfrm>
            <a:off x="0" y="838200"/>
            <a:ext cx="91440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8580" dist="25399" dir="8100000" algn="ctr" rotWithShape="0">
              <a:srgbClr val="000000">
                <a:alpha val="75000"/>
              </a:srgbClr>
            </a:outerShdw>
          </a:effectLst>
        </p:spPr>
        <p:txBody>
          <a:bodyPr anchor="ctr"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SzPct val="80000"/>
              <a:buFont typeface="Wingdings" charset="0"/>
              <a:buNone/>
            </a:pPr>
            <a:r>
              <a:rPr lang="en-US" sz="3200" b="1">
                <a:effectLst>
                  <a:outerShdw blurRad="38100" dist="38100" dir="2700000" algn="tl">
                    <a:srgbClr val="000000"/>
                  </a:outerShdw>
                </a:effectLst>
              </a:rPr>
              <a:t>	</a:t>
            </a:r>
            <a:r>
              <a:rPr lang="en-US" sz="2800" b="1">
                <a:effectLst>
                  <a:outerShdw blurRad="38100" dist="38100" dir="2700000" algn="tl">
                    <a:srgbClr val="000000"/>
                  </a:outerShdw>
                </a:effectLst>
              </a:rPr>
              <a:t>A grating has many slits. It produces a pattern similar to two slit diffraction except the pattern of light is more intense and better defined</a:t>
            </a:r>
            <a:endParaRPr lang="en-US" sz="3200" b="1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2970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667000"/>
            <a:ext cx="4419600" cy="346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1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2895600"/>
            <a:ext cx="4114800" cy="301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2400"/>
            <a:ext cx="7772400" cy="609600"/>
          </a:xfrm>
        </p:spPr>
        <p:txBody>
          <a:bodyPr/>
          <a:lstStyle/>
          <a:p>
            <a:r>
              <a:rPr lang="en-US" dirty="0" smtClean="0"/>
              <a:t>Laser Diffraction Tower</a:t>
            </a:r>
            <a:endParaRPr lang="en-US" dirty="0"/>
          </a:p>
        </p:txBody>
      </p:sp>
      <p:pic>
        <p:nvPicPr>
          <p:cNvPr id="3" name="Picture 2" descr="LaserTower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990600"/>
            <a:ext cx="7162800" cy="3771662"/>
          </a:xfrm>
          <a:prstGeom prst="rect">
            <a:avLst/>
          </a:prstGeom>
        </p:spPr>
      </p:pic>
      <p:graphicFrame>
        <p:nvGraphicFramePr>
          <p:cNvPr id="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04977468"/>
              </p:ext>
            </p:extLst>
          </p:nvPr>
        </p:nvGraphicFramePr>
        <p:xfrm>
          <a:off x="2286000" y="5334000"/>
          <a:ext cx="1503363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44" name="Equation" r:id="rId4" imgW="660400" imgH="368300" progId="Equation.3">
                  <p:embed/>
                </p:oleObj>
              </mc:Choice>
              <mc:Fallback>
                <p:oleObj name="Equation" r:id="rId4" imgW="660400" imgH="368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5334000"/>
                        <a:ext cx="1503363" cy="838200"/>
                      </a:xfrm>
                      <a:prstGeom prst="rect">
                        <a:avLst/>
                      </a:prstGeom>
                      <a:solidFill>
                        <a:schemeClr val="tx2"/>
                      </a:solidFill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04167380"/>
              </p:ext>
            </p:extLst>
          </p:nvPr>
        </p:nvGraphicFramePr>
        <p:xfrm>
          <a:off x="4953000" y="5334000"/>
          <a:ext cx="1531938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45" name="Equation" r:id="rId6" imgW="673100" imgH="368300" progId="Equation.3">
                  <p:embed/>
                </p:oleObj>
              </mc:Choice>
              <mc:Fallback>
                <p:oleObj name="Equation" r:id="rId6" imgW="673100" imgH="368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5334000"/>
                        <a:ext cx="1531938" cy="838200"/>
                      </a:xfrm>
                      <a:prstGeom prst="rect">
                        <a:avLst/>
                      </a:prstGeom>
                      <a:solidFill>
                        <a:schemeClr val="tx2"/>
                      </a:solidFill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69693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7" name="TextBox 6"/>
          <p:cNvSpPr txBox="1">
            <a:spLocks noChangeArrowheads="1"/>
          </p:cNvSpPr>
          <p:nvPr/>
        </p:nvSpPr>
        <p:spPr bwMode="auto">
          <a:xfrm>
            <a:off x="228600" y="0"/>
            <a:ext cx="3733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>
                <a:solidFill>
                  <a:schemeClr val="tx2"/>
                </a:solidFill>
              </a:rPr>
              <a:t>Assume rays are parallel</a:t>
            </a:r>
          </a:p>
        </p:txBody>
      </p:sp>
      <p:graphicFrame>
        <p:nvGraphicFramePr>
          <p:cNvPr id="30722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87024968"/>
              </p:ext>
            </p:extLst>
          </p:nvPr>
        </p:nvGraphicFramePr>
        <p:xfrm>
          <a:off x="1066800" y="488950"/>
          <a:ext cx="1503363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35" name="Equation" r:id="rId3" imgW="660400" imgH="368300" progId="Equation.3">
                  <p:embed/>
                </p:oleObj>
              </mc:Choice>
              <mc:Fallback>
                <p:oleObj name="Equation" r:id="rId3" imgW="660400" imgH="368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800" y="488950"/>
                        <a:ext cx="1503363" cy="838200"/>
                      </a:xfrm>
                      <a:prstGeom prst="rect">
                        <a:avLst/>
                      </a:prstGeom>
                      <a:solidFill>
                        <a:schemeClr val="tx2"/>
                      </a:solidFill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23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10109969"/>
              </p:ext>
            </p:extLst>
          </p:nvPr>
        </p:nvGraphicFramePr>
        <p:xfrm>
          <a:off x="1066800" y="1355725"/>
          <a:ext cx="1531938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36" name="Equation" r:id="rId5" imgW="673100" imgH="368300" progId="Equation.3">
                  <p:embed/>
                </p:oleObj>
              </mc:Choice>
              <mc:Fallback>
                <p:oleObj name="Equation" r:id="rId5" imgW="673100" imgH="368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800" y="1355725"/>
                        <a:ext cx="1531938" cy="838200"/>
                      </a:xfrm>
                      <a:prstGeom prst="rect">
                        <a:avLst/>
                      </a:prstGeom>
                      <a:solidFill>
                        <a:schemeClr val="tx2"/>
                      </a:solidFill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28" name="TextBox 9"/>
          <p:cNvSpPr txBox="1">
            <a:spLocks noChangeArrowheads="1"/>
          </p:cNvSpPr>
          <p:nvPr/>
        </p:nvSpPr>
        <p:spPr bwMode="auto">
          <a:xfrm>
            <a:off x="533400" y="2220913"/>
            <a:ext cx="274320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dirty="0">
                <a:solidFill>
                  <a:schemeClr val="tx2"/>
                </a:solidFill>
              </a:rPr>
              <a:t>For small angles,</a:t>
            </a:r>
          </a:p>
          <a:p>
            <a:r>
              <a:rPr lang="en-US" dirty="0">
                <a:solidFill>
                  <a:schemeClr val="tx2"/>
                </a:solidFill>
              </a:rPr>
              <a:t>sin(</a:t>
            </a:r>
            <a:r>
              <a:rPr lang="en-US" dirty="0" err="1">
                <a:solidFill>
                  <a:schemeClr val="tx2"/>
                </a:solidFill>
              </a:rPr>
              <a:t>θ</a:t>
            </a:r>
            <a:r>
              <a:rPr lang="en-US" dirty="0">
                <a:solidFill>
                  <a:schemeClr val="tx2"/>
                </a:solidFill>
              </a:rPr>
              <a:t>) = tan(</a:t>
            </a:r>
            <a:r>
              <a:rPr lang="en-US" dirty="0" err="1">
                <a:solidFill>
                  <a:schemeClr val="tx2"/>
                </a:solidFill>
              </a:rPr>
              <a:t>θ</a:t>
            </a:r>
            <a:r>
              <a:rPr lang="en-US" dirty="0">
                <a:solidFill>
                  <a:schemeClr val="tx2"/>
                </a:solidFill>
              </a:rPr>
              <a:t>)</a:t>
            </a:r>
          </a:p>
        </p:txBody>
      </p:sp>
      <p:graphicFrame>
        <p:nvGraphicFramePr>
          <p:cNvPr id="3072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79628886"/>
              </p:ext>
            </p:extLst>
          </p:nvPr>
        </p:nvGraphicFramePr>
        <p:xfrm>
          <a:off x="1295400" y="3079750"/>
          <a:ext cx="982663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37" name="Equation" r:id="rId7" imgW="431800" imgH="368300" progId="Equation.3">
                  <p:embed/>
                </p:oleObj>
              </mc:Choice>
              <mc:Fallback>
                <p:oleObj name="Equation" r:id="rId7" imgW="431800" imgH="368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5400" y="3079750"/>
                        <a:ext cx="982663" cy="838200"/>
                      </a:xfrm>
                      <a:prstGeom prst="rect">
                        <a:avLst/>
                      </a:prstGeom>
                      <a:solidFill>
                        <a:schemeClr val="tx2"/>
                      </a:solidFill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29" name="TextBox 11"/>
          <p:cNvSpPr txBox="1">
            <a:spLocks noChangeArrowheads="1"/>
          </p:cNvSpPr>
          <p:nvPr/>
        </p:nvSpPr>
        <p:spPr bwMode="auto">
          <a:xfrm>
            <a:off x="228600" y="3946525"/>
            <a:ext cx="3352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dirty="0">
                <a:solidFill>
                  <a:schemeClr val="tx2"/>
                </a:solidFill>
              </a:rPr>
              <a:t>For </a:t>
            </a:r>
            <a:r>
              <a:rPr lang="ja-JP" altLang="en-US" dirty="0">
                <a:solidFill>
                  <a:schemeClr val="tx2"/>
                </a:solidFill>
              </a:rPr>
              <a:t>“</a:t>
            </a:r>
            <a:r>
              <a:rPr lang="en-US" dirty="0">
                <a:solidFill>
                  <a:schemeClr val="tx2"/>
                </a:solidFill>
              </a:rPr>
              <a:t>nth</a:t>
            </a:r>
            <a:r>
              <a:rPr lang="ja-JP" altLang="en-US" dirty="0">
                <a:solidFill>
                  <a:schemeClr val="tx2"/>
                </a:solidFill>
              </a:rPr>
              <a:t>”</a:t>
            </a:r>
            <a:r>
              <a:rPr lang="en-US" dirty="0">
                <a:solidFill>
                  <a:schemeClr val="tx2"/>
                </a:solidFill>
              </a:rPr>
              <a:t> dark fringe:</a:t>
            </a:r>
          </a:p>
        </p:txBody>
      </p:sp>
      <p:graphicFrame>
        <p:nvGraphicFramePr>
          <p:cNvPr id="30725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89724404"/>
              </p:ext>
            </p:extLst>
          </p:nvPr>
        </p:nvGraphicFramePr>
        <p:xfrm>
          <a:off x="1219200" y="4435475"/>
          <a:ext cx="115570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38" name="Equation" r:id="rId9" imgW="508000" imgH="368300" progId="Equation.3">
                  <p:embed/>
                </p:oleObj>
              </mc:Choice>
              <mc:Fallback>
                <p:oleObj name="Equation" r:id="rId9" imgW="508000" imgH="368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200" y="4435475"/>
                        <a:ext cx="1155700" cy="838200"/>
                      </a:xfrm>
                      <a:prstGeom prst="rect">
                        <a:avLst/>
                      </a:prstGeom>
                      <a:solidFill>
                        <a:schemeClr val="tx2"/>
                      </a:solidFill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30" name="TextBox 13"/>
          <p:cNvSpPr txBox="1">
            <a:spLocks noChangeArrowheads="1"/>
          </p:cNvSpPr>
          <p:nvPr/>
        </p:nvSpPr>
        <p:spPr bwMode="auto">
          <a:xfrm>
            <a:off x="304800" y="5302250"/>
            <a:ext cx="33528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>
                <a:solidFill>
                  <a:schemeClr val="tx2"/>
                </a:solidFill>
              </a:rPr>
              <a:t>For </a:t>
            </a:r>
            <a:r>
              <a:rPr lang="ja-JP" altLang="en-US">
                <a:solidFill>
                  <a:schemeClr val="tx2"/>
                </a:solidFill>
              </a:rPr>
              <a:t>“</a:t>
            </a:r>
            <a:r>
              <a:rPr lang="en-US">
                <a:solidFill>
                  <a:schemeClr val="tx2"/>
                </a:solidFill>
              </a:rPr>
              <a:t>nth</a:t>
            </a:r>
            <a:r>
              <a:rPr lang="ja-JP" altLang="en-US">
                <a:solidFill>
                  <a:schemeClr val="tx2"/>
                </a:solidFill>
              </a:rPr>
              <a:t>”</a:t>
            </a:r>
            <a:r>
              <a:rPr lang="en-US">
                <a:solidFill>
                  <a:schemeClr val="tx2"/>
                </a:solidFill>
              </a:rPr>
              <a:t> light fringe:</a:t>
            </a:r>
          </a:p>
        </p:txBody>
      </p:sp>
      <p:graphicFrame>
        <p:nvGraphicFramePr>
          <p:cNvPr id="30726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67290270"/>
              </p:ext>
            </p:extLst>
          </p:nvPr>
        </p:nvGraphicFramePr>
        <p:xfrm>
          <a:off x="1295400" y="5791200"/>
          <a:ext cx="115570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39" name="Equation" r:id="rId11" imgW="508000" imgH="368300" progId="Equation.3">
                  <p:embed/>
                </p:oleObj>
              </mc:Choice>
              <mc:Fallback>
                <p:oleObj name="Equation" r:id="rId11" imgW="508000" imgH="368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5400" y="5791200"/>
                        <a:ext cx="1155700" cy="838200"/>
                      </a:xfrm>
                      <a:prstGeom prst="rect">
                        <a:avLst/>
                      </a:prstGeom>
                      <a:solidFill>
                        <a:schemeClr val="tx2"/>
                      </a:solidFill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0731" name="Picture 1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1143000"/>
            <a:ext cx="4881563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32" name="TextBox 15"/>
          <p:cNvSpPr txBox="1">
            <a:spLocks noChangeArrowheads="1"/>
          </p:cNvSpPr>
          <p:nvPr/>
        </p:nvSpPr>
        <p:spPr bwMode="auto">
          <a:xfrm>
            <a:off x="4343400" y="228600"/>
            <a:ext cx="41148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3200" dirty="0">
                <a:solidFill>
                  <a:schemeClr val="tx2"/>
                </a:solidFill>
              </a:rPr>
              <a:t>Single Slit Diffraction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001000" cy="685800"/>
          </a:xfrm>
        </p:spPr>
        <p:txBody>
          <a:bodyPr/>
          <a:lstStyle/>
          <a:p>
            <a:r>
              <a:rPr lang="en-US" dirty="0" smtClean="0">
                <a:ea typeface="ＭＳ Ｐゴシック" charset="-128"/>
                <a:cs typeface="ＭＳ Ｐゴシック" charset="-128"/>
              </a:rPr>
              <a:t/>
            </a:r>
            <a:br>
              <a:rPr lang="en-US" dirty="0" smtClean="0">
                <a:ea typeface="ＭＳ Ｐゴシック" charset="-128"/>
                <a:cs typeface="ＭＳ Ｐゴシック" charset="-128"/>
              </a:rPr>
            </a:br>
            <a:r>
              <a:rPr lang="en-US" dirty="0" smtClean="0">
                <a:ea typeface="ＭＳ Ｐゴシック" charset="-128"/>
                <a:cs typeface="ＭＳ Ｐゴシック" charset="-128"/>
              </a:rPr>
              <a:t>Photoelectric Effect and Color</a:t>
            </a:r>
            <a:br>
              <a:rPr lang="en-US" dirty="0" smtClean="0">
                <a:ea typeface="ＭＳ Ｐゴシック" charset="-128"/>
                <a:cs typeface="ＭＳ Ｐゴシック" charset="-128"/>
              </a:rPr>
            </a:br>
            <a:endParaRPr lang="en-US" dirty="0" smtClean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20483" name="Content Placeholder 2"/>
          <p:cNvSpPr>
            <a:spLocks noGrp="1"/>
          </p:cNvSpPr>
          <p:nvPr>
            <p:ph idx="1"/>
          </p:nvPr>
        </p:nvSpPr>
        <p:spPr>
          <a:xfrm>
            <a:off x="152400" y="914400"/>
            <a:ext cx="8839200" cy="5181600"/>
          </a:xfrm>
        </p:spPr>
        <p:txBody>
          <a:bodyPr/>
          <a:lstStyle/>
          <a:p>
            <a:pPr>
              <a:buFont typeface="Wingdings" charset="2"/>
              <a:buChar char="l"/>
            </a:pPr>
            <a:r>
              <a:rPr lang="en-US" dirty="0" smtClean="0">
                <a:ea typeface="ＭＳ Ｐゴシック" charset="-128"/>
                <a:cs typeface="ＭＳ Ｐゴシック" charset="-128"/>
              </a:rPr>
              <a:t>Remove red LED and connect to a voltmeter (long lead +)</a:t>
            </a:r>
          </a:p>
          <a:p>
            <a:pPr>
              <a:buFont typeface="Wingdings" charset="2"/>
              <a:buChar char="l"/>
            </a:pPr>
            <a:r>
              <a:rPr lang="en-US" dirty="0" smtClean="0">
                <a:ea typeface="ＭＳ Ｐゴシック" charset="-128"/>
                <a:cs typeface="ＭＳ Ｐゴシック" charset="-128"/>
              </a:rPr>
              <a:t>Shine blue LED into the red and read voltage</a:t>
            </a:r>
          </a:p>
          <a:p>
            <a:pPr>
              <a:buFont typeface="Wingdings" charset="2"/>
              <a:buChar char="l"/>
            </a:pPr>
            <a:r>
              <a:rPr lang="en-US" dirty="0" smtClean="0">
                <a:ea typeface="ＭＳ Ｐゴシック" charset="-128"/>
                <a:cs typeface="ＭＳ Ｐゴシック" charset="-128"/>
              </a:rPr>
              <a:t>Try reversing and other color combinations</a:t>
            </a:r>
          </a:p>
          <a:p>
            <a:pPr>
              <a:buFont typeface="Wingdings" charset="2"/>
              <a:buChar char="l"/>
            </a:pPr>
            <a:r>
              <a:rPr lang="en-US" dirty="0" smtClean="0">
                <a:ea typeface="ＭＳ Ｐゴシック" charset="-128"/>
                <a:cs typeface="ＭＳ Ｐゴシック" charset="-128"/>
              </a:rPr>
              <a:t>Can you create a model to explain your observations?</a:t>
            </a:r>
          </a:p>
          <a:p>
            <a:pPr>
              <a:buFont typeface="Wingdings" charset="2"/>
              <a:buChar char="l"/>
            </a:pPr>
            <a:r>
              <a:rPr lang="en-US" dirty="0" smtClean="0">
                <a:ea typeface="ＭＳ Ｐゴシック" charset="-128"/>
                <a:cs typeface="ＭＳ Ｐゴシック" charset="-128"/>
              </a:rPr>
              <a:t>Try to use blue shining into green to light up a red!</a:t>
            </a:r>
          </a:p>
          <a:p>
            <a:pPr>
              <a:buFont typeface="Wingdings" charset="2"/>
              <a:buChar char="l"/>
            </a:pPr>
            <a:r>
              <a:rPr lang="en-US" dirty="0" smtClean="0">
                <a:ea typeface="ＭＳ Ｐゴシック" charset="-128"/>
                <a:cs typeface="ＭＳ Ｐゴシック" charset="-128"/>
              </a:rPr>
              <a:t>See “Light Emitting Diodes” page 6</a:t>
            </a:r>
            <a:endParaRPr lang="en-US" dirty="0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990600"/>
          </a:xfrm>
        </p:spPr>
        <p:txBody>
          <a:bodyPr/>
          <a:lstStyle/>
          <a:p>
            <a:r>
              <a:rPr lang="en-US" smtClean="0">
                <a:ea typeface="ＭＳ Ｐゴシック" charset="-128"/>
                <a:cs typeface="ＭＳ Ｐゴシック" charset="-128"/>
              </a:rPr>
              <a:t>How an LED Works</a:t>
            </a:r>
          </a:p>
        </p:txBody>
      </p:sp>
      <p:pic>
        <p:nvPicPr>
          <p:cNvPr id="21507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8200" y="990600"/>
            <a:ext cx="406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8" name="Picture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3000" y="2286000"/>
            <a:ext cx="69850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7800" y="914400"/>
            <a:ext cx="3698402" cy="278119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914400"/>
            <a:ext cx="4483100" cy="274963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3855438"/>
            <a:ext cx="3758423" cy="300256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29200" y="3886200"/>
            <a:ext cx="3962400" cy="29718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124200" y="30822"/>
            <a:ext cx="3657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Pepper’s Ghost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4441846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ea typeface="ＭＳ Ｐゴシック" charset="-128"/>
                <a:cs typeface="ＭＳ Ｐゴシック" charset="-128"/>
              </a:rPr>
              <a:t>IR Detection Cards</a:t>
            </a:r>
          </a:p>
        </p:txBody>
      </p:sp>
      <p:sp>
        <p:nvSpPr>
          <p:cNvPr id="37891" name="Content Placeholder 2"/>
          <p:cNvSpPr>
            <a:spLocks noGrp="1"/>
          </p:cNvSpPr>
          <p:nvPr>
            <p:ph idx="1"/>
          </p:nvPr>
        </p:nvSpPr>
        <p:spPr>
          <a:xfrm>
            <a:off x="228600" y="2362200"/>
            <a:ext cx="8610600" cy="4114800"/>
          </a:xfrm>
        </p:spPr>
        <p:txBody>
          <a:bodyPr/>
          <a:lstStyle/>
          <a:p>
            <a:r>
              <a:rPr lang="en-US" smtClean="0">
                <a:ea typeface="ＭＳ Ｐゴシック" charset="-128"/>
                <a:cs typeface="ＭＳ Ｐゴシック" charset="-128"/>
              </a:rPr>
              <a:t>2 Types of Materials can Produce Visible Light When Exposed to IR from a Remote Control</a:t>
            </a:r>
          </a:p>
          <a:p>
            <a:r>
              <a:rPr lang="en-US" smtClean="0">
                <a:ea typeface="ＭＳ Ｐゴシック" charset="-128"/>
                <a:cs typeface="ＭＳ Ｐゴシック" charset="-128"/>
              </a:rPr>
              <a:t>Anti-Stokes Material Absorbs 2 or More Photons for Every Visible Photon Emitted</a:t>
            </a:r>
          </a:p>
          <a:p>
            <a:r>
              <a:rPr lang="en-US" smtClean="0">
                <a:ea typeface="ＭＳ Ｐゴシック" charset="-128"/>
                <a:cs typeface="ＭＳ Ｐゴシック" charset="-128"/>
              </a:rPr>
              <a:t>Phosphorescent Material Must be Exposed to Visible Light First</a:t>
            </a:r>
          </a:p>
          <a:p>
            <a:r>
              <a:rPr lang="en-US" smtClean="0">
                <a:ea typeface="ＭＳ Ｐゴシック" charset="-128"/>
                <a:cs typeface="ＭＳ Ｐゴシック" charset="-128"/>
              </a:rPr>
              <a:t>See Activity from KSU Physics Education Group </a:t>
            </a:r>
          </a:p>
        </p:txBody>
      </p:sp>
      <p:pic>
        <p:nvPicPr>
          <p:cNvPr id="37892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33400"/>
            <a:ext cx="2032000" cy="158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3" name="Picture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27838" y="533400"/>
            <a:ext cx="2316162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3"/>
          <p:cNvPicPr>
            <a:picLocks noChangeAspect="1"/>
          </p:cNvPicPr>
          <p:nvPr/>
        </p:nvPicPr>
        <p:blipFill>
          <a:blip r:embed="rId2"/>
          <a:srcRect l="52174" b="11533"/>
          <a:stretch>
            <a:fillRect/>
          </a:stretch>
        </p:blipFill>
        <p:spPr bwMode="auto">
          <a:xfrm>
            <a:off x="5943600" y="2438400"/>
            <a:ext cx="2895600" cy="3668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5" name="Picture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5715000" cy="2881313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</p:pic>
      <p:cxnSp>
        <p:nvCxnSpPr>
          <p:cNvPr id="38916" name="Straight Arrow Connector 6"/>
          <p:cNvCxnSpPr>
            <a:cxnSpLocks noChangeShapeType="1"/>
          </p:cNvCxnSpPr>
          <p:nvPr/>
        </p:nvCxnSpPr>
        <p:spPr bwMode="auto">
          <a:xfrm rot="5400000" flipH="1" flipV="1">
            <a:off x="6591300" y="3924300"/>
            <a:ext cx="534988" cy="1588"/>
          </a:xfrm>
          <a:prstGeom prst="straightConnector1">
            <a:avLst/>
          </a:prstGeom>
          <a:noFill/>
          <a:ln w="9525">
            <a:solidFill>
              <a:schemeClr val="bg2"/>
            </a:solidFill>
            <a:round/>
            <a:headEnd/>
            <a:tailEnd type="arrow" w="med" len="med"/>
          </a:ln>
        </p:spPr>
      </p:cxnSp>
      <p:cxnSp>
        <p:nvCxnSpPr>
          <p:cNvPr id="38917" name="Straight Arrow Connector 8"/>
          <p:cNvCxnSpPr>
            <a:cxnSpLocks noChangeShapeType="1"/>
          </p:cNvCxnSpPr>
          <p:nvPr/>
        </p:nvCxnSpPr>
        <p:spPr bwMode="auto">
          <a:xfrm rot="5400000">
            <a:off x="6556376" y="4572000"/>
            <a:ext cx="1827212" cy="1587"/>
          </a:xfrm>
          <a:prstGeom prst="straightConnector1">
            <a:avLst/>
          </a:prstGeom>
          <a:noFill/>
          <a:ln w="9525">
            <a:solidFill>
              <a:schemeClr val="bg2"/>
            </a:solidFill>
            <a:round/>
            <a:headEnd/>
            <a:tailEnd type="arrow" w="med" len="med"/>
          </a:ln>
        </p:spPr>
      </p:cxnSp>
      <p:sp>
        <p:nvSpPr>
          <p:cNvPr id="38918" name="TextBox 11"/>
          <p:cNvSpPr txBox="1">
            <a:spLocks noChangeArrowheads="1"/>
          </p:cNvSpPr>
          <p:nvPr/>
        </p:nvSpPr>
        <p:spPr bwMode="auto">
          <a:xfrm>
            <a:off x="1371600" y="3048000"/>
            <a:ext cx="2667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b="1"/>
              <a:t>Anti-Stokes Model</a:t>
            </a:r>
          </a:p>
        </p:txBody>
      </p:sp>
      <p:sp>
        <p:nvSpPr>
          <p:cNvPr id="38919" name="TextBox 12"/>
          <p:cNvSpPr txBox="1">
            <a:spLocks noChangeArrowheads="1"/>
          </p:cNvSpPr>
          <p:nvPr/>
        </p:nvSpPr>
        <p:spPr bwMode="auto">
          <a:xfrm>
            <a:off x="5791200" y="6172200"/>
            <a:ext cx="3200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b="1"/>
              <a:t>Phosphorescent Model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3" descr="Wien'sLaw.pdf"/>
          <p:cNvPicPr>
            <a:picLocks noChangeAspect="1"/>
          </p:cNvPicPr>
          <p:nvPr/>
        </p:nvPicPr>
        <p:blipFill>
          <a:blip r:embed="rId2"/>
          <a:srcRect l="5424" t="16666" r="3987" b="18889"/>
          <a:stretch>
            <a:fillRect/>
          </a:stretch>
        </p:blipFill>
        <p:spPr bwMode="auto">
          <a:xfrm>
            <a:off x="381000" y="914400"/>
            <a:ext cx="87630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39" name="Rectangle 4"/>
          <p:cNvSpPr>
            <a:spLocks noChangeArrowheads="1"/>
          </p:cNvSpPr>
          <p:nvPr/>
        </p:nvSpPr>
        <p:spPr bwMode="auto">
          <a:xfrm>
            <a:off x="533400" y="152400"/>
            <a:ext cx="80772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3200"/>
              <a:t>Wien’s Law: T (K) = 2.9 x 10</a:t>
            </a:r>
            <a:r>
              <a:rPr lang="en-US" sz="3200" baseline="30000"/>
              <a:t>6</a:t>
            </a:r>
            <a:r>
              <a:rPr lang="en-US" sz="3200"/>
              <a:t>/wavelength (nm)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MacintoshHD:Users:admin:Movies:ChristmasVacation.m4v">
            <a:hlinkClick r:id="" action="ppaction://media"/>
          </p:cNvPr>
          <p:cNvPicPr/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466" fill="hold"/>
                                        <p:tgtEl>
                                          <p:spTgt spid="4096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096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09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096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962"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1"/>
          <p:cNvSpPr>
            <a:spLocks noGrp="1"/>
          </p:cNvSpPr>
          <p:nvPr>
            <p:ph type="title"/>
          </p:nvPr>
        </p:nvSpPr>
        <p:spPr>
          <a:xfrm>
            <a:off x="228600" y="1981200"/>
            <a:ext cx="8458200" cy="3048000"/>
          </a:xfrm>
        </p:spPr>
        <p:txBody>
          <a:bodyPr/>
          <a:lstStyle/>
          <a:p>
            <a:r>
              <a:rPr lang="en-US" smtClean="0">
                <a:ea typeface="ＭＳ Ｐゴシック" charset="-128"/>
                <a:cs typeface="ＭＳ Ｐゴシック" charset="-128"/>
              </a:rPr>
              <a:t>200 kWHr in 1.7 s </a:t>
            </a:r>
            <a:br>
              <a:rPr lang="en-US" smtClean="0">
                <a:ea typeface="ＭＳ Ｐゴシック" charset="-128"/>
                <a:cs typeface="ＭＳ Ｐゴシック" charset="-128"/>
              </a:rPr>
            </a:br>
            <a:r>
              <a:rPr lang="en-US" smtClean="0">
                <a:ea typeface="ＭＳ Ｐゴシック" charset="-128"/>
                <a:cs typeface="ＭＳ Ｐゴシック" charset="-128"/>
              </a:rPr>
              <a:t>at $0.10/kWHr for 12 Hours</a:t>
            </a:r>
            <a:br>
              <a:rPr lang="en-US" smtClean="0">
                <a:ea typeface="ＭＳ Ｐゴシック" charset="-128"/>
                <a:cs typeface="ＭＳ Ｐゴシック" charset="-128"/>
              </a:rPr>
            </a:br>
            <a:r>
              <a:rPr lang="en-US" smtClean="0">
                <a:ea typeface="ＭＳ Ｐゴシック" charset="-128"/>
                <a:cs typeface="ＭＳ Ｐゴシック" charset="-128"/>
              </a:rPr>
              <a:t>$ = (200 kWHr/1.7s)x</a:t>
            </a:r>
            <a:br>
              <a:rPr lang="en-US" smtClean="0">
                <a:ea typeface="ＭＳ Ｐゴシック" charset="-128"/>
                <a:cs typeface="ＭＳ Ｐゴシック" charset="-128"/>
              </a:rPr>
            </a:br>
            <a:r>
              <a:rPr lang="en-US" smtClean="0">
                <a:ea typeface="ＭＳ Ｐゴシック" charset="-128"/>
                <a:cs typeface="ＭＳ Ｐゴシック" charset="-128"/>
              </a:rPr>
              <a:t>12Hr x 3600s/Hr x 0.1$/kWHr</a:t>
            </a:r>
            <a:br>
              <a:rPr lang="en-US" smtClean="0">
                <a:ea typeface="ＭＳ Ｐゴシック" charset="-128"/>
                <a:cs typeface="ＭＳ Ｐゴシック" charset="-128"/>
              </a:rPr>
            </a:br>
            <a:r>
              <a:rPr lang="en-US" smtClean="0">
                <a:ea typeface="ＭＳ Ｐゴシック" charset="-128"/>
                <a:cs typeface="ＭＳ Ｐゴシック" charset="-128"/>
              </a:rPr>
              <a:t>= $508,235!</a:t>
            </a:r>
            <a:br>
              <a:rPr lang="en-US" smtClean="0">
                <a:ea typeface="ＭＳ Ｐゴシック" charset="-128"/>
                <a:cs typeface="ＭＳ Ｐゴシック" charset="-128"/>
              </a:rPr>
            </a:br>
            <a:endParaRPr lang="en-US" smtClean="0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24000"/>
            <a:ext cx="9091613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11" name="Rectangle 4">
            <a:hlinkClick r:id="rId3"/>
          </p:cNvPr>
          <p:cNvSpPr>
            <a:spLocks noChangeArrowheads="1"/>
          </p:cNvSpPr>
          <p:nvPr/>
        </p:nvSpPr>
        <p:spPr bwMode="auto">
          <a:xfrm>
            <a:off x="1295400" y="381000"/>
            <a:ext cx="62833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600"/>
              <a:t>http://www.polleverywhere.com/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305800" cy="762000"/>
          </a:xfrm>
        </p:spPr>
        <p:txBody>
          <a:bodyPr/>
          <a:lstStyle/>
          <a:p>
            <a:r>
              <a:rPr lang="en-US" dirty="0" smtClean="0"/>
              <a:t>Hewitt Car Battery Circuit Demos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2590800" y="5562600"/>
            <a:ext cx="397130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2"/>
              </a:rPr>
              <a:t>http://</a:t>
            </a:r>
            <a:r>
              <a:rPr lang="en-US" dirty="0" err="1">
                <a:hlinkClick r:id="rId2"/>
              </a:rPr>
              <a:t>youtu.be</a:t>
            </a:r>
            <a:r>
              <a:rPr lang="en-US" dirty="0">
                <a:hlinkClick r:id="rId2"/>
              </a:rPr>
              <a:t>/I2JLaWmeV30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800" y="990600"/>
            <a:ext cx="7190150" cy="407244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590800" y="6019800"/>
            <a:ext cx="393794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4"/>
              </a:rPr>
              <a:t>http://</a:t>
            </a:r>
            <a:r>
              <a:rPr lang="en-US" dirty="0" err="1">
                <a:hlinkClick r:id="rId4"/>
              </a:rPr>
              <a:t>youtu.be</a:t>
            </a:r>
            <a:r>
              <a:rPr lang="en-US" dirty="0">
                <a:hlinkClick r:id="rId4"/>
              </a:rPr>
              <a:t>/S69d4kYtZ6M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219200" y="5638800"/>
            <a:ext cx="137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Circuits: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219200" y="6019800"/>
            <a:ext cx="121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Power: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219200" y="5181600"/>
            <a:ext cx="137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Circuits:</a:t>
            </a:r>
            <a:endParaRPr lang="en-US" dirty="0"/>
          </a:p>
        </p:txBody>
      </p:sp>
      <p:sp>
        <p:nvSpPr>
          <p:cNvPr id="10" name="Rectangle 9">
            <a:hlinkClick r:id="rId5"/>
          </p:cNvPr>
          <p:cNvSpPr/>
          <p:nvPr/>
        </p:nvSpPr>
        <p:spPr>
          <a:xfrm>
            <a:off x="2590800" y="5181600"/>
            <a:ext cx="397130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http://</a:t>
            </a:r>
            <a:r>
              <a:rPr lang="en-US" dirty="0" err="1"/>
              <a:t>youtu.be</a:t>
            </a:r>
            <a:r>
              <a:rPr lang="en-US" dirty="0"/>
              <a:t>/a6YyEeqFFDA</a:t>
            </a:r>
          </a:p>
        </p:txBody>
      </p:sp>
    </p:spTree>
    <p:extLst>
      <p:ext uri="{BB962C8B-B14F-4D97-AF65-F5344CB8AC3E}">
        <p14:creationId xmlns:p14="http://schemas.microsoft.com/office/powerpoint/2010/main" val="31000217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762000"/>
          </a:xfrm>
        </p:spPr>
        <p:txBody>
          <a:bodyPr/>
          <a:lstStyle/>
          <a:p>
            <a:r>
              <a:rPr lang="en-US" smtClean="0">
                <a:ea typeface="ＭＳ Ｐゴシック" charset="-128"/>
                <a:cs typeface="ＭＳ Ｐゴシック" charset="-128"/>
              </a:rPr>
              <a:t>Homopolar Motor</a:t>
            </a:r>
          </a:p>
        </p:txBody>
      </p:sp>
      <p:pic>
        <p:nvPicPr>
          <p:cNvPr id="44035" name="Picture 3"/>
          <p:cNvPicPr>
            <a:picLocks noChangeAspect="1"/>
          </p:cNvPicPr>
          <p:nvPr/>
        </p:nvPicPr>
        <p:blipFill>
          <a:blip r:embed="rId4"/>
          <a:srcRect l="11862" r="13016"/>
          <a:stretch>
            <a:fillRect/>
          </a:stretch>
        </p:blipFill>
        <p:spPr bwMode="auto">
          <a:xfrm>
            <a:off x="0" y="3810000"/>
            <a:ext cx="2895600" cy="202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6" name="Picture 5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19400" y="4933950"/>
            <a:ext cx="2641600" cy="192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7" name="Picture 6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400800" y="1371600"/>
            <a:ext cx="2390775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8" name="Picture 7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52400" y="1524000"/>
            <a:ext cx="3048000" cy="215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39" name="Rectangle 8">
            <a:hlinkClick r:id="rId8"/>
          </p:cNvPr>
          <p:cNvSpPr>
            <a:spLocks noChangeArrowheads="1"/>
          </p:cNvSpPr>
          <p:nvPr/>
        </p:nvSpPr>
        <p:spPr bwMode="auto">
          <a:xfrm>
            <a:off x="228600" y="762000"/>
            <a:ext cx="8686800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200"/>
              <a:t>http://www.arborsci.com/CoolStuff/New_CoolStuff_Articles/C_33_1.aspx</a:t>
            </a:r>
          </a:p>
        </p:txBody>
      </p:sp>
      <p:pic>
        <p:nvPicPr>
          <p:cNvPr id="44040" name="Picture 8" descr="MacintoshHD:Users:admin:Desktop:BatMotor2.gif">
            <a:hlinkClick r:id="" action="ppaction://media"/>
          </p:cNvPr>
          <p:cNvPicPr/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9"/>
          <a:srcRect/>
          <a:stretch>
            <a:fillRect/>
          </a:stretch>
        </p:blipFill>
        <p:spPr bwMode="auto">
          <a:xfrm>
            <a:off x="3657600" y="1447800"/>
            <a:ext cx="2454275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41" name="Picture 10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5638800" y="4191000"/>
            <a:ext cx="33528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" fill="hold"/>
                                        <p:tgtEl>
                                          <p:spTgt spid="440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4040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40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40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040"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590800"/>
            <a:ext cx="3027363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59" name="Picture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52800" y="3200400"/>
            <a:ext cx="5791200" cy="3519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060" name="Rectangle 5"/>
          <p:cNvSpPr>
            <a:spLocks noChangeArrowheads="1"/>
          </p:cNvSpPr>
          <p:nvPr/>
        </p:nvSpPr>
        <p:spPr bwMode="auto">
          <a:xfrm>
            <a:off x="228600" y="152400"/>
            <a:ext cx="866653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 dirty="0">
                <a:hlinkClick r:id="rId4"/>
              </a:rPr>
              <a:t>http://</a:t>
            </a:r>
            <a:r>
              <a:rPr lang="en-US" sz="2800" dirty="0" err="1">
                <a:hlinkClick r:id="rId4"/>
              </a:rPr>
              <a:t>physics.dickinson.edu</a:t>
            </a:r>
            <a:r>
              <a:rPr lang="en-US" sz="2800" dirty="0">
                <a:hlinkClick r:id="rId4"/>
              </a:rPr>
              <a:t>/~</a:t>
            </a:r>
            <a:r>
              <a:rPr lang="en-US" sz="2800" dirty="0" err="1">
                <a:hlinkClick r:id="rId4"/>
              </a:rPr>
              <a:t>wp_web</a:t>
            </a:r>
            <a:r>
              <a:rPr lang="en-US" sz="2800" dirty="0">
                <a:hlinkClick r:id="rId4"/>
              </a:rPr>
              <a:t>/</a:t>
            </a:r>
            <a:r>
              <a:rPr lang="en-US" sz="2800" dirty="0" err="1">
                <a:hlinkClick r:id="rId4"/>
              </a:rPr>
              <a:t>wp_homepage.html</a:t>
            </a:r>
            <a:endParaRPr lang="en-US" sz="2800" dirty="0"/>
          </a:p>
        </p:txBody>
      </p:sp>
      <p:sp>
        <p:nvSpPr>
          <p:cNvPr id="45061" name="Rectangle 6"/>
          <p:cNvSpPr>
            <a:spLocks noChangeArrowheads="1"/>
          </p:cNvSpPr>
          <p:nvPr/>
        </p:nvSpPr>
        <p:spPr bwMode="auto">
          <a:xfrm>
            <a:off x="0" y="1219200"/>
            <a:ext cx="3200400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200"/>
              <a:t>User Name: WPInstructor</a:t>
            </a:r>
          </a:p>
          <a:p>
            <a:r>
              <a:rPr lang="en-US" sz="2200"/>
              <a:t>Password: GimmeStuff</a:t>
            </a:r>
          </a:p>
        </p:txBody>
      </p:sp>
      <p:sp>
        <p:nvSpPr>
          <p:cNvPr id="45062" name="Rectangle 7"/>
          <p:cNvSpPr>
            <a:spLocks noChangeArrowheads="1"/>
          </p:cNvSpPr>
          <p:nvPr/>
        </p:nvSpPr>
        <p:spPr bwMode="auto">
          <a:xfrm>
            <a:off x="3124200" y="838200"/>
            <a:ext cx="6019800" cy="2246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000"/>
              <a:t>The Mathematical Modeling Conceptual Evaluation (MMCE)</a:t>
            </a:r>
          </a:p>
          <a:p>
            <a:r>
              <a:rPr lang="en-US" sz="2000"/>
              <a:t>The Vector Evaluation Test (VET)</a:t>
            </a:r>
          </a:p>
          <a:p>
            <a:r>
              <a:rPr lang="en-US" sz="2000"/>
              <a:t>The Force-Motion Concept Evaluation (FMCE)</a:t>
            </a:r>
          </a:p>
          <a:p>
            <a:r>
              <a:rPr lang="en-US" sz="2000"/>
              <a:t>The Heat and Temperature Concept Evaluation (HCTE)</a:t>
            </a:r>
          </a:p>
          <a:p>
            <a:r>
              <a:rPr lang="en-US" sz="2000"/>
              <a:t>The Electric Circuits Concept Evaluation (ECCE)</a:t>
            </a:r>
          </a:p>
          <a:p>
            <a:r>
              <a:rPr lang="en-US" sz="2000"/>
              <a:t>The Maryland Physics Expectations Survey (MPEX)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7772400" cy="1143000"/>
          </a:xfrm>
        </p:spPr>
        <p:txBody>
          <a:bodyPr/>
          <a:lstStyle/>
          <a:p>
            <a:r>
              <a:rPr lang="en-US" smtClean="0">
                <a:ea typeface="ＭＳ Ｐゴシック" charset="-128"/>
                <a:cs typeface="ＭＳ Ｐゴシック" charset="-128"/>
              </a:rPr>
              <a:t>Eddy Current Separator</a:t>
            </a:r>
          </a:p>
        </p:txBody>
      </p:sp>
      <p:graphicFrame>
        <p:nvGraphicFramePr>
          <p:cNvPr id="46082" name="Object 2"/>
          <p:cNvGraphicFramePr>
            <a:graphicFrameLocks noChangeAspect="1"/>
          </p:cNvGraphicFramePr>
          <p:nvPr/>
        </p:nvGraphicFramePr>
        <p:xfrm>
          <a:off x="5715000" y="4405313"/>
          <a:ext cx="3241675" cy="2224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08" name="Document" r:id="rId5" imgW="3035300" imgH="2082800" progId="Word.Document.12">
                  <p:link updateAutomatic="1"/>
                </p:oleObj>
              </mc:Choice>
              <mc:Fallback>
                <p:oleObj name="Document" r:id="rId5" imgW="3035300" imgH="2082800" progId="Word.Document.12">
                  <p:link updateAutomatic="1"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00" y="4405313"/>
                        <a:ext cx="3241675" cy="22240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6084" name="Picture 4" descr="/Users/admin/Documents/PTSOS/Waste_recycling_system__Eddy_Current___Magnetic_Separator_-_www.cogelme.com.mp4">
            <a:hlinkClick r:id="" action="ppaction://media"/>
          </p:cNvPr>
          <p:cNvPicPr/>
          <p:nvPr>
            <a:videoFile r:link="rId3"/>
            <p:extLst>
              <p:ext uri="{DAA4B4D4-6D71-4841-9C94-3DE7FCFB9230}">
                <p14:media xmlns:p14="http://schemas.microsoft.com/office/powerpoint/2010/main" r:link="rId2"/>
              </p:ext>
            </p:extLst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457200" y="990600"/>
            <a:ext cx="49784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9045" fill="hold"/>
                                        <p:tgtEl>
                                          <p:spTgt spid="4608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608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60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608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08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685800"/>
          </a:xfrm>
        </p:spPr>
        <p:txBody>
          <a:bodyPr/>
          <a:lstStyle/>
          <a:p>
            <a:r>
              <a:rPr lang="en-US" dirty="0" smtClean="0"/>
              <a:t>Colored Shadows</a:t>
            </a:r>
            <a:endParaRPr lang="en-US" dirty="0"/>
          </a:p>
        </p:txBody>
      </p:sp>
      <p:pic>
        <p:nvPicPr>
          <p:cNvPr id="3" name="Picture 2" descr="RGB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838200"/>
            <a:ext cx="5588000" cy="3064669"/>
          </a:xfrm>
          <a:prstGeom prst="rect">
            <a:avLst/>
          </a:prstGeom>
        </p:spPr>
      </p:pic>
      <p:pic>
        <p:nvPicPr>
          <p:cNvPr id="4" name="Picture 3" descr="RGB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026694"/>
            <a:ext cx="5207000" cy="283130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l="24618" t="16739" r="23863" b="17271"/>
          <a:stretch/>
        </p:blipFill>
        <p:spPr>
          <a:xfrm>
            <a:off x="6858000" y="228600"/>
            <a:ext cx="2022647" cy="25908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248400" y="2971800"/>
            <a:ext cx="268535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85 </a:t>
            </a:r>
            <a:r>
              <a:rPr lang="en-US" dirty="0" smtClean="0"/>
              <a:t>Watt Flood Light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77000" y="3810000"/>
            <a:ext cx="2146479" cy="2032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6096000" y="5867400"/>
            <a:ext cx="296747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Plug In Lamp Dimmer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99629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990600"/>
          </a:xfrm>
        </p:spPr>
        <p:txBody>
          <a:bodyPr/>
          <a:lstStyle/>
          <a:p>
            <a:r>
              <a:rPr lang="en-US">
                <a:ea typeface="ＭＳ Ｐゴシック" charset="-128"/>
                <a:cs typeface="ＭＳ Ｐゴシック" charset="-128"/>
              </a:rPr>
              <a:t>Computer Moniter Pixels</a:t>
            </a:r>
          </a:p>
        </p:txBody>
      </p:sp>
      <p:pic>
        <p:nvPicPr>
          <p:cNvPr id="19459" name="Picture 4" descr="blu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72200" y="1295400"/>
            <a:ext cx="1981200" cy="131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Picture 5" descr="cya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33600" y="4648200"/>
            <a:ext cx="1905000" cy="127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Picture 6" descr="green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29000" y="1295400"/>
            <a:ext cx="1905000" cy="126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2" name="Picture 8" descr="magenta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00600" y="4648200"/>
            <a:ext cx="1905000" cy="1265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3" name="Picture 9" descr="red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85800" y="1295400"/>
            <a:ext cx="1905000" cy="127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4" name="Picture 10" descr="white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057400" y="2971800"/>
            <a:ext cx="1905000" cy="1262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5" name="Picture 11" descr="yellow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800600" y="2971800"/>
            <a:ext cx="1905000" cy="126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6" name="Text Box 12"/>
          <p:cNvSpPr txBox="1">
            <a:spLocks noChangeArrowheads="1"/>
          </p:cNvSpPr>
          <p:nvPr/>
        </p:nvSpPr>
        <p:spPr bwMode="auto">
          <a:xfrm>
            <a:off x="4800600" y="5562600"/>
            <a:ext cx="1370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Magenta</a:t>
            </a:r>
          </a:p>
        </p:txBody>
      </p:sp>
      <p:sp>
        <p:nvSpPr>
          <p:cNvPr id="19467" name="Text Box 13"/>
          <p:cNvSpPr txBox="1">
            <a:spLocks noChangeArrowheads="1"/>
          </p:cNvSpPr>
          <p:nvPr/>
        </p:nvSpPr>
        <p:spPr bwMode="auto">
          <a:xfrm>
            <a:off x="2133600" y="5562600"/>
            <a:ext cx="8953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Cyan</a:t>
            </a:r>
          </a:p>
        </p:txBody>
      </p:sp>
      <p:sp>
        <p:nvSpPr>
          <p:cNvPr id="19468" name="Text Box 14"/>
          <p:cNvSpPr txBox="1">
            <a:spLocks noChangeArrowheads="1"/>
          </p:cNvSpPr>
          <p:nvPr/>
        </p:nvSpPr>
        <p:spPr bwMode="auto">
          <a:xfrm>
            <a:off x="4800600" y="3886200"/>
            <a:ext cx="10826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Yellow</a:t>
            </a:r>
          </a:p>
        </p:txBody>
      </p:sp>
      <p:sp>
        <p:nvSpPr>
          <p:cNvPr id="19469" name="Text Box 15"/>
          <p:cNvSpPr txBox="1">
            <a:spLocks noChangeArrowheads="1"/>
          </p:cNvSpPr>
          <p:nvPr/>
        </p:nvSpPr>
        <p:spPr bwMode="auto">
          <a:xfrm>
            <a:off x="2057400" y="3886200"/>
            <a:ext cx="9636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White</a:t>
            </a:r>
          </a:p>
        </p:txBody>
      </p:sp>
      <p:sp>
        <p:nvSpPr>
          <p:cNvPr id="19470" name="Text Box 16"/>
          <p:cNvSpPr txBox="1">
            <a:spLocks noChangeArrowheads="1"/>
          </p:cNvSpPr>
          <p:nvPr/>
        </p:nvSpPr>
        <p:spPr bwMode="auto">
          <a:xfrm>
            <a:off x="6172200" y="2286000"/>
            <a:ext cx="79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Blue</a:t>
            </a:r>
          </a:p>
        </p:txBody>
      </p:sp>
      <p:sp>
        <p:nvSpPr>
          <p:cNvPr id="19471" name="Text Box 17"/>
          <p:cNvSpPr txBox="1">
            <a:spLocks noChangeArrowheads="1"/>
          </p:cNvSpPr>
          <p:nvPr/>
        </p:nvSpPr>
        <p:spPr bwMode="auto">
          <a:xfrm>
            <a:off x="3429000" y="2209800"/>
            <a:ext cx="10318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Green</a:t>
            </a:r>
          </a:p>
        </p:txBody>
      </p:sp>
      <p:sp>
        <p:nvSpPr>
          <p:cNvPr id="19472" name="Text Box 18"/>
          <p:cNvSpPr txBox="1">
            <a:spLocks noChangeArrowheads="1"/>
          </p:cNvSpPr>
          <p:nvPr/>
        </p:nvSpPr>
        <p:spPr bwMode="auto">
          <a:xfrm>
            <a:off x="685800" y="2209800"/>
            <a:ext cx="742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Red</a:t>
            </a:r>
          </a:p>
        </p:txBody>
      </p:sp>
      <p:sp>
        <p:nvSpPr>
          <p:cNvPr id="19473" name="Text Box 19"/>
          <p:cNvSpPr txBox="1">
            <a:spLocks noChangeArrowheads="1"/>
          </p:cNvSpPr>
          <p:nvPr/>
        </p:nvSpPr>
        <p:spPr bwMode="auto">
          <a:xfrm>
            <a:off x="1066800" y="6156325"/>
            <a:ext cx="80772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/>
              <a:t>Taken with Edmund Scientific 50X Pocket Microscope $29.95 at http://scientificsonline.com/product.asp_Q_pn_E_3031853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7772400" cy="762000"/>
          </a:xfrm>
        </p:spPr>
        <p:txBody>
          <a:bodyPr/>
          <a:lstStyle/>
          <a:p>
            <a:r>
              <a:rPr lang="en-US" dirty="0" smtClean="0"/>
              <a:t>Overhead Projector Spectroscope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8" y="2304113"/>
            <a:ext cx="4773930" cy="45466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2107" y="1143000"/>
            <a:ext cx="4771893" cy="358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44447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8153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/>
              <a:t>Perfboard Inverse </a:t>
            </a:r>
            <a:br>
              <a:rPr lang="en-US"/>
            </a:br>
            <a:r>
              <a:rPr lang="en-US"/>
              <a:t>Square Law Activity</a:t>
            </a:r>
          </a:p>
        </p:txBody>
      </p:sp>
      <p:pic>
        <p:nvPicPr>
          <p:cNvPr id="1331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286000"/>
            <a:ext cx="6172200" cy="3230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Text Box 5">
            <a:hlinkClick r:id="rId3"/>
          </p:cNvPr>
          <p:cNvSpPr txBox="1">
            <a:spLocks noChangeArrowheads="1"/>
          </p:cNvSpPr>
          <p:nvPr/>
        </p:nvSpPr>
        <p:spPr bwMode="auto">
          <a:xfrm>
            <a:off x="609600" y="6019800"/>
            <a:ext cx="79533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2000" dirty="0"/>
              <a:t>http://</a:t>
            </a:r>
            <a:r>
              <a:rPr lang="en-US" sz="2000" dirty="0" err="1"/>
              <a:t>www.exploratorium.edu</a:t>
            </a:r>
            <a:r>
              <a:rPr lang="en-US" sz="2000" dirty="0"/>
              <a:t>/snacks/</a:t>
            </a:r>
            <a:r>
              <a:rPr lang="en-US" sz="2000" dirty="0" err="1"/>
              <a:t>inverse_square_law</a:t>
            </a:r>
            <a:r>
              <a:rPr lang="en-US" sz="2000" dirty="0"/>
              <a:t>/</a:t>
            </a:r>
            <a:r>
              <a:rPr lang="en-US" sz="2000" dirty="0" err="1"/>
              <a:t>index.html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0"/>
            <a:ext cx="7772400" cy="762000"/>
          </a:xfrm>
        </p:spPr>
        <p:txBody>
          <a:bodyPr/>
          <a:lstStyle/>
          <a:p>
            <a:r>
              <a:rPr lang="en-US" dirty="0" err="1" smtClean="0"/>
              <a:t>PhET</a:t>
            </a:r>
            <a:r>
              <a:rPr lang="en-US" dirty="0" smtClean="0"/>
              <a:t> Bending Light </a:t>
            </a:r>
            <a:r>
              <a:rPr lang="en-US" dirty="0" err="1" smtClean="0"/>
              <a:t>Sim</a:t>
            </a:r>
            <a:endParaRPr lang="en-US" dirty="0"/>
          </a:p>
        </p:txBody>
      </p:sp>
      <p:sp>
        <p:nvSpPr>
          <p:cNvPr id="3" name="Rectangle 2">
            <a:hlinkClick r:id="rId2"/>
          </p:cNvPr>
          <p:cNvSpPr/>
          <p:nvPr/>
        </p:nvSpPr>
        <p:spPr>
          <a:xfrm>
            <a:off x="533400" y="6019800"/>
            <a:ext cx="7924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https://</a:t>
            </a:r>
            <a:r>
              <a:rPr lang="en-US" sz="2800" dirty="0" err="1"/>
              <a:t>phet.colorado.edu</a:t>
            </a:r>
            <a:r>
              <a:rPr lang="en-US" sz="2800" dirty="0"/>
              <a:t>/en/simulation/bending-light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800" y="990600"/>
            <a:ext cx="5410200" cy="3850074"/>
          </a:xfrm>
          <a:prstGeom prst="rect">
            <a:avLst/>
          </a:prstGeom>
        </p:spPr>
      </p:pic>
      <p:sp>
        <p:nvSpPr>
          <p:cNvPr id="5" name="TextBox 4">
            <a:hlinkClick r:id="rId4" action="ppaction://hlinkfile"/>
          </p:cNvPr>
          <p:cNvSpPr txBox="1"/>
          <p:nvPr/>
        </p:nvSpPr>
        <p:spPr>
          <a:xfrm>
            <a:off x="3657600" y="5257800"/>
            <a:ext cx="1447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Run </a:t>
            </a:r>
            <a:r>
              <a:rPr lang="en-US" dirty="0" err="1" smtClean="0"/>
              <a:t>Sim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48819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04800"/>
            <a:ext cx="3276600" cy="1905000"/>
          </a:xfrm>
        </p:spPr>
        <p:txBody>
          <a:bodyPr/>
          <a:lstStyle/>
          <a:p>
            <a:r>
              <a:rPr lang="en-US" dirty="0" smtClean="0"/>
              <a:t>Pigeon Point Fresnel Lens</a:t>
            </a:r>
            <a:endParaRPr lang="en-US" dirty="0"/>
          </a:p>
        </p:txBody>
      </p:sp>
      <p:pic>
        <p:nvPicPr>
          <p:cNvPr id="3" name="Picture 2" descr="PigeonPointFresnel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3155" y="0"/>
            <a:ext cx="514210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6603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Radar">
  <a:themeElements>
    <a:clrScheme name="Radar 1">
      <a:dk1>
        <a:srgbClr val="000000"/>
      </a:dk1>
      <a:lt1>
        <a:srgbClr val="EAEAEA"/>
      </a:lt1>
      <a:dk2>
        <a:srgbClr val="000066"/>
      </a:dk2>
      <a:lt2>
        <a:srgbClr val="FFFFFF"/>
      </a:lt2>
      <a:accent1>
        <a:srgbClr val="003399"/>
      </a:accent1>
      <a:accent2>
        <a:srgbClr val="99CCFF"/>
      </a:accent2>
      <a:accent3>
        <a:srgbClr val="AAAAB8"/>
      </a:accent3>
      <a:accent4>
        <a:srgbClr val="C8C8C8"/>
      </a:accent4>
      <a:accent5>
        <a:srgbClr val="AAADCA"/>
      </a:accent5>
      <a:accent6>
        <a:srgbClr val="8AB9E7"/>
      </a:accent6>
      <a:hlink>
        <a:srgbClr val="CC9900"/>
      </a:hlink>
      <a:folHlink>
        <a:srgbClr val="996600"/>
      </a:folHlink>
    </a:clrScheme>
    <a:fontScheme name="Radar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27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27" charset="0"/>
          </a:defRPr>
        </a:defPPr>
      </a:lstStyle>
    </a:lnDef>
  </a:objectDefaults>
  <a:extraClrSchemeLst>
    <a:extraClrScheme>
      <a:clrScheme name="Radar 1">
        <a:dk1>
          <a:srgbClr val="000000"/>
        </a:dk1>
        <a:lt1>
          <a:srgbClr val="EAEAEA"/>
        </a:lt1>
        <a:dk2>
          <a:srgbClr val="000066"/>
        </a:dk2>
        <a:lt2>
          <a:srgbClr val="FFFFFF"/>
        </a:lt2>
        <a:accent1>
          <a:srgbClr val="003399"/>
        </a:accent1>
        <a:accent2>
          <a:srgbClr val="99CCFF"/>
        </a:accent2>
        <a:accent3>
          <a:srgbClr val="AAAAB8"/>
        </a:accent3>
        <a:accent4>
          <a:srgbClr val="C8C8C8"/>
        </a:accent4>
        <a:accent5>
          <a:srgbClr val="AAADCA"/>
        </a:accent5>
        <a:accent6>
          <a:srgbClr val="8AB9E7"/>
        </a:accent6>
        <a:hlink>
          <a:srgbClr val="CC9900"/>
        </a:hlink>
        <a:folHlink>
          <a:srgbClr val="9966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ar 2">
        <a:dk1>
          <a:srgbClr val="666699"/>
        </a:dk1>
        <a:lt1>
          <a:srgbClr val="CCCCFF"/>
        </a:lt1>
        <a:dk2>
          <a:srgbClr val="000040"/>
        </a:dk2>
        <a:lt2>
          <a:srgbClr val="A4A4C2"/>
        </a:lt2>
        <a:accent1>
          <a:srgbClr val="003399"/>
        </a:accent1>
        <a:accent2>
          <a:srgbClr val="0099FF"/>
        </a:accent2>
        <a:accent3>
          <a:srgbClr val="E2E2FF"/>
        </a:accent3>
        <a:accent4>
          <a:srgbClr val="565682"/>
        </a:accent4>
        <a:accent5>
          <a:srgbClr val="AAADCA"/>
        </a:accent5>
        <a:accent6>
          <a:srgbClr val="008AE7"/>
        </a:accent6>
        <a:hlink>
          <a:srgbClr val="B68600"/>
        </a:hlink>
        <a:folHlink>
          <a:srgbClr val="8A5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adar 3">
        <a:dk1>
          <a:srgbClr val="000000"/>
        </a:dk1>
        <a:lt1>
          <a:srgbClr val="EAEAEA"/>
        </a:lt1>
        <a:dk2>
          <a:srgbClr val="000000"/>
        </a:dk2>
        <a:lt2>
          <a:srgbClr val="B2B2B2"/>
        </a:lt2>
        <a:accent1>
          <a:srgbClr val="777777"/>
        </a:accent1>
        <a:accent2>
          <a:srgbClr val="B2B2B2"/>
        </a:accent2>
        <a:accent3>
          <a:srgbClr val="F3F3F3"/>
        </a:accent3>
        <a:accent4>
          <a:srgbClr val="000000"/>
        </a:accent4>
        <a:accent5>
          <a:srgbClr val="BDBDBD"/>
        </a:accent5>
        <a:accent6>
          <a:srgbClr val="A1A1A1"/>
        </a:accent6>
        <a:hlink>
          <a:srgbClr val="808080"/>
        </a:hlink>
        <a:folHlink>
          <a:srgbClr val="5F5F5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adar 4">
        <a:dk1>
          <a:srgbClr val="333333"/>
        </a:dk1>
        <a:lt1>
          <a:srgbClr val="FFFF66"/>
        </a:lt1>
        <a:dk2>
          <a:srgbClr val="000000"/>
        </a:dk2>
        <a:lt2>
          <a:srgbClr val="CC3300"/>
        </a:lt2>
        <a:accent1>
          <a:srgbClr val="5F5F5F"/>
        </a:accent1>
        <a:accent2>
          <a:srgbClr val="3399FF"/>
        </a:accent2>
        <a:accent3>
          <a:srgbClr val="AAAAAA"/>
        </a:accent3>
        <a:accent4>
          <a:srgbClr val="DADA56"/>
        </a:accent4>
        <a:accent5>
          <a:srgbClr val="B6B6B6"/>
        </a:accent5>
        <a:accent6>
          <a:srgbClr val="2D8AE7"/>
        </a:accent6>
        <a:hlink>
          <a:srgbClr val="008000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ar 5">
        <a:dk1>
          <a:srgbClr val="003300"/>
        </a:dk1>
        <a:lt1>
          <a:srgbClr val="FFFFCC"/>
        </a:lt1>
        <a:dk2>
          <a:srgbClr val="006600"/>
        </a:dk2>
        <a:lt2>
          <a:srgbClr val="FFFF00"/>
        </a:lt2>
        <a:accent1>
          <a:srgbClr val="008000"/>
        </a:accent1>
        <a:accent2>
          <a:srgbClr val="3399FF"/>
        </a:accent2>
        <a:accent3>
          <a:srgbClr val="AAB8AA"/>
        </a:accent3>
        <a:accent4>
          <a:srgbClr val="DADAAE"/>
        </a:accent4>
        <a:accent5>
          <a:srgbClr val="AAC0AA"/>
        </a:accent5>
        <a:accent6>
          <a:srgbClr val="2D8AE7"/>
        </a:accent6>
        <a:hlink>
          <a:srgbClr val="6666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 Drive:Microsoft Office X:Templates:Presentations:Designs:Radar</Template>
  <TotalTime>28295</TotalTime>
  <Words>848</Words>
  <Application>Microsoft Macintosh PowerPoint</Application>
  <PresentationFormat>On-screen Show (4:3)</PresentationFormat>
  <Paragraphs>130</Paragraphs>
  <Slides>39</Slides>
  <Notes>0</Notes>
  <HiddenSlides>0</HiddenSlides>
  <MMClips>5</MMClips>
  <ScaleCrop>false</ScaleCrop>
  <HeadingPairs>
    <vt:vector size="8" baseType="variant">
      <vt:variant>
        <vt:lpstr>Theme</vt:lpstr>
      </vt:variant>
      <vt:variant>
        <vt:i4>1</vt:i4>
      </vt:variant>
      <vt:variant>
        <vt:lpstr>Links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2" baseType="lpstr">
      <vt:lpstr>Radar</vt:lpstr>
      <vt:lpstr>!OLE_LINK1</vt:lpstr>
      <vt:lpstr>Equation</vt:lpstr>
      <vt:lpstr>PowerPoint Presentation</vt:lpstr>
      <vt:lpstr>See-Through Bucket</vt:lpstr>
      <vt:lpstr>PowerPoint Presentation</vt:lpstr>
      <vt:lpstr>Colored Shadows</vt:lpstr>
      <vt:lpstr>Computer Moniter Pixels</vt:lpstr>
      <vt:lpstr>Overhead Projector Spectroscope</vt:lpstr>
      <vt:lpstr>Perfboard Inverse  Square Law Activity</vt:lpstr>
      <vt:lpstr>PhET Bending Light Sim</vt:lpstr>
      <vt:lpstr>Pigeon Point Fresnel Lens</vt:lpstr>
      <vt:lpstr>Convex Lens Image and the Eye</vt:lpstr>
      <vt:lpstr>William Herschel</vt:lpstr>
      <vt:lpstr>Herschel’s IR Experiment</vt:lpstr>
      <vt:lpstr>Student Herschel Experiment</vt:lpstr>
      <vt:lpstr>Equipment Setup</vt:lpstr>
      <vt:lpstr>Procedure Outline</vt:lpstr>
      <vt:lpstr>Typical Results</vt:lpstr>
      <vt:lpstr>Herschel Experiment Resources</vt:lpstr>
      <vt:lpstr>Solar Cell IR Detector Resources</vt:lpstr>
      <vt:lpstr>IR Photo Album Resources</vt:lpstr>
      <vt:lpstr>Cool Cosmos Website</vt:lpstr>
      <vt:lpstr>Near IR Digital Camera</vt:lpstr>
      <vt:lpstr>IR Filter Spectral Characteristics</vt:lpstr>
      <vt:lpstr>Double Slit Diffraction</vt:lpstr>
      <vt:lpstr>PowerPoint Presentation</vt:lpstr>
      <vt:lpstr>Multiple Slit Diffraction</vt:lpstr>
      <vt:lpstr>Laser Diffraction Tower</vt:lpstr>
      <vt:lpstr>PowerPoint Presentation</vt:lpstr>
      <vt:lpstr> Photoelectric Effect and Color </vt:lpstr>
      <vt:lpstr>How an LED Works</vt:lpstr>
      <vt:lpstr>IR Detection Cards</vt:lpstr>
      <vt:lpstr>PowerPoint Presentation</vt:lpstr>
      <vt:lpstr>PowerPoint Presentation</vt:lpstr>
      <vt:lpstr>PowerPoint Presentation</vt:lpstr>
      <vt:lpstr>200 kWHr in 1.7 s  at $0.10/kWHr for 12 Hours $ = (200 kWHr/1.7s)x 12Hr x 3600s/Hr x 0.1$/kWHr = $508,235! </vt:lpstr>
      <vt:lpstr>PowerPoint Presentation</vt:lpstr>
      <vt:lpstr>Hewitt Car Battery Circuit Demos</vt:lpstr>
      <vt:lpstr>Homopolar Motor</vt:lpstr>
      <vt:lpstr>PowerPoint Presentation</vt:lpstr>
      <vt:lpstr>Eddy Current Separator</vt:lpstr>
    </vt:vector>
  </TitlesOfParts>
  <Company>LGHS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Invisible Waves</dc:title>
  <dc:creator>Daniel Burns</dc:creator>
  <cp:lastModifiedBy>Rooz</cp:lastModifiedBy>
  <cp:revision>57</cp:revision>
  <dcterms:created xsi:type="dcterms:W3CDTF">2013-11-14T17:07:10Z</dcterms:created>
  <dcterms:modified xsi:type="dcterms:W3CDTF">2014-03-30T17:36:42Z</dcterms:modified>
</cp:coreProperties>
</file>