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vml" ContentType="application/vnd.openxmlformats-officedocument.vmlDrawing"/>
  <Default Extension="mp4" ContentType="video/unknown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Default Extension="gif" ContentType="video/unknown"/>
  <Default Extension="m4v" ContentType="video/unknown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32"/>
  </p:notesMasterIdLst>
  <p:sldIdLst>
    <p:sldId id="304" r:id="rId4"/>
    <p:sldId id="305" r:id="rId5"/>
    <p:sldId id="306" r:id="rId6"/>
    <p:sldId id="340" r:id="rId7"/>
    <p:sldId id="361" r:id="rId8"/>
    <p:sldId id="363" r:id="rId9"/>
    <p:sldId id="362" r:id="rId10"/>
    <p:sldId id="344" r:id="rId11"/>
    <p:sldId id="343" r:id="rId12"/>
    <p:sldId id="360" r:id="rId13"/>
    <p:sldId id="364" r:id="rId14"/>
    <p:sldId id="365" r:id="rId15"/>
    <p:sldId id="356" r:id="rId16"/>
    <p:sldId id="357" r:id="rId17"/>
    <p:sldId id="332" r:id="rId18"/>
    <p:sldId id="345" r:id="rId19"/>
    <p:sldId id="358" r:id="rId20"/>
    <p:sldId id="346" r:id="rId21"/>
    <p:sldId id="359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2" autoAdjust="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5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2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Chart%20in%20Thermo.ppt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Chart%20in%20Thermo.ppt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PV Diagram for 2001 Airlock Entry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'[Chart in Thermo.pptx]Sheet1'!$A$1:$F$1</c:f>
              <c:numCache>
                <c:formatCode>General</c:formatCode>
                <c:ptCount val="6"/>
                <c:pt idx="0">
                  <c:v>4.0</c:v>
                </c:pt>
                <c:pt idx="1">
                  <c:v>5.0</c:v>
                </c:pt>
                <c:pt idx="2">
                  <c:v>8.0</c:v>
                </c:pt>
                <c:pt idx="3">
                  <c:v>10.0</c:v>
                </c:pt>
                <c:pt idx="4">
                  <c:v>12.0</c:v>
                </c:pt>
                <c:pt idx="5">
                  <c:v>16.0</c:v>
                </c:pt>
              </c:numCache>
            </c:numRef>
          </c:xVal>
          <c:yVal>
            <c:numRef>
              <c:f>'[Chart in Thermo.pptx]Sheet1'!$A$2:$F$2</c:f>
              <c:numCache>
                <c:formatCode>General</c:formatCode>
                <c:ptCount val="6"/>
                <c:pt idx="0">
                  <c:v>1.0</c:v>
                </c:pt>
                <c:pt idx="1">
                  <c:v>0.8</c:v>
                </c:pt>
                <c:pt idx="2">
                  <c:v>0.5</c:v>
                </c:pt>
                <c:pt idx="3">
                  <c:v>0.4</c:v>
                </c:pt>
                <c:pt idx="4">
                  <c:v>0.33</c:v>
                </c:pt>
                <c:pt idx="5">
                  <c:v>0.25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545240"/>
        <c:axId val="664551416"/>
      </c:scatterChart>
      <c:valAx>
        <c:axId val="664545240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min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Volume (m</a:t>
                </a:r>
                <a:r>
                  <a:rPr lang="en-US" sz="1600" baseline="30000"/>
                  <a:t>3</a:t>
                </a:r>
                <a:r>
                  <a:rPr lang="en-US" sz="1600" baseline="0"/>
                  <a:t>)</a:t>
                </a:r>
                <a:endParaRPr lang="en-US" sz="16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64551416"/>
        <c:crosses val="autoZero"/>
        <c:crossBetween val="midCat"/>
      </c:valAx>
      <c:valAx>
        <c:axId val="664551416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Pressure (atm)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64545240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PV Diagram for 2001 Airlock Entry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1"/>
          <c:order val="1"/>
          <c:spPr>
            <a:ln>
              <a:noFill/>
            </a:ln>
          </c:spPr>
          <c:marker>
            <c:symbol val="none"/>
          </c:marker>
          <c:xVal>
            <c:numRef>
              <c:f>'[Chart in Thermo.pptx]Sheet1'!$A$1:$F$1</c:f>
              <c:numCache>
                <c:formatCode>General</c:formatCode>
                <c:ptCount val="6"/>
                <c:pt idx="0">
                  <c:v>4.0</c:v>
                </c:pt>
                <c:pt idx="1">
                  <c:v>5.0</c:v>
                </c:pt>
                <c:pt idx="2">
                  <c:v>8.0</c:v>
                </c:pt>
                <c:pt idx="3">
                  <c:v>10.0</c:v>
                </c:pt>
                <c:pt idx="4">
                  <c:v>12.0</c:v>
                </c:pt>
                <c:pt idx="5">
                  <c:v>16.0</c:v>
                </c:pt>
              </c:numCache>
            </c:numRef>
          </c:xVal>
          <c:yVal>
            <c:numRef>
              <c:f>'[Chart in Thermo.pptx]Sheet1'!$A$2:$F$2</c:f>
              <c:numCache>
                <c:formatCode>General</c:formatCode>
                <c:ptCount val="6"/>
                <c:pt idx="0">
                  <c:v>1.0</c:v>
                </c:pt>
                <c:pt idx="1">
                  <c:v>0.8</c:v>
                </c:pt>
                <c:pt idx="2">
                  <c:v>0.5</c:v>
                </c:pt>
                <c:pt idx="3">
                  <c:v>0.4</c:v>
                </c:pt>
                <c:pt idx="4">
                  <c:v>0.33</c:v>
                </c:pt>
                <c:pt idx="5">
                  <c:v>0.25</c:v>
                </c:pt>
              </c:numCache>
            </c:numRef>
          </c:yVal>
          <c:smooth val="0"/>
        </c:ser>
        <c:ser>
          <c:idx val="0"/>
          <c:order val="0"/>
          <c:spPr>
            <a:ln>
              <a:noFill/>
            </a:ln>
          </c:spPr>
          <c:marker>
            <c:symbol val="none"/>
          </c:marker>
          <c:xVal>
            <c:numRef>
              <c:f>'[Chart in Thermo.pptx]Sheet1'!$A$1:$F$1</c:f>
              <c:numCache>
                <c:formatCode>General</c:formatCode>
                <c:ptCount val="6"/>
                <c:pt idx="0">
                  <c:v>4.0</c:v>
                </c:pt>
                <c:pt idx="1">
                  <c:v>5.0</c:v>
                </c:pt>
                <c:pt idx="2">
                  <c:v>8.0</c:v>
                </c:pt>
                <c:pt idx="3">
                  <c:v>10.0</c:v>
                </c:pt>
                <c:pt idx="4">
                  <c:v>12.0</c:v>
                </c:pt>
                <c:pt idx="5">
                  <c:v>16.0</c:v>
                </c:pt>
              </c:numCache>
            </c:numRef>
          </c:xVal>
          <c:yVal>
            <c:numRef>
              <c:f>'[Chart in Thermo.pptx]Sheet1'!$A$2:$F$2</c:f>
              <c:numCache>
                <c:formatCode>General</c:formatCode>
                <c:ptCount val="6"/>
                <c:pt idx="0">
                  <c:v>1.0</c:v>
                </c:pt>
                <c:pt idx="1">
                  <c:v>0.8</c:v>
                </c:pt>
                <c:pt idx="2">
                  <c:v>0.5</c:v>
                </c:pt>
                <c:pt idx="3">
                  <c:v>0.4</c:v>
                </c:pt>
                <c:pt idx="4">
                  <c:v>0.33</c:v>
                </c:pt>
                <c:pt idx="5">
                  <c:v>0.25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4623752"/>
        <c:axId val="664629976"/>
      </c:scatterChart>
      <c:valAx>
        <c:axId val="664623752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min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Volume (m</a:t>
                </a:r>
                <a:r>
                  <a:rPr lang="en-US" sz="1600" baseline="30000"/>
                  <a:t>3</a:t>
                </a:r>
                <a:r>
                  <a:rPr lang="en-US" sz="1600" baseline="0"/>
                  <a:t>)</a:t>
                </a:r>
                <a:endParaRPr lang="en-US" sz="16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64629976"/>
        <c:crosses val="autoZero"/>
        <c:crossBetween val="midCat"/>
      </c:valAx>
      <c:valAx>
        <c:axId val="664629976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Pressure (atm)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6462375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4" Type="http://schemas.openxmlformats.org/officeDocument/2006/relationships/image" Target="../media/image33.emf"/><Relationship Id="rId5" Type="http://schemas.openxmlformats.org/officeDocument/2006/relationships/image" Target="../media/image34.emf"/><Relationship Id="rId6" Type="http://schemas.openxmlformats.org/officeDocument/2006/relationships/image" Target="../media/image35.emf"/><Relationship Id="rId7" Type="http://schemas.openxmlformats.org/officeDocument/2006/relationships/image" Target="../media/image36.emf"/><Relationship Id="rId8" Type="http://schemas.openxmlformats.org/officeDocument/2006/relationships/image" Target="../media/image37.emf"/><Relationship Id="rId1" Type="http://schemas.openxmlformats.org/officeDocument/2006/relationships/image" Target="../media/image30.emf"/><Relationship Id="rId2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7" Type="http://schemas.openxmlformats.org/officeDocument/2006/relationships/image" Target="../media/image46.emf"/><Relationship Id="rId1" Type="http://schemas.openxmlformats.org/officeDocument/2006/relationships/image" Target="../media/image40.emf"/><Relationship Id="rId2" Type="http://schemas.openxmlformats.org/officeDocument/2006/relationships/image" Target="../media/image4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4" Type="http://schemas.openxmlformats.org/officeDocument/2006/relationships/image" Target="../media/image53.emf"/><Relationship Id="rId5" Type="http://schemas.openxmlformats.org/officeDocument/2006/relationships/image" Target="../media/image54.emf"/><Relationship Id="rId6" Type="http://schemas.openxmlformats.org/officeDocument/2006/relationships/image" Target="../media/image55.emf"/><Relationship Id="rId7" Type="http://schemas.openxmlformats.org/officeDocument/2006/relationships/image" Target="../media/image56.emf"/><Relationship Id="rId8" Type="http://schemas.openxmlformats.org/officeDocument/2006/relationships/image" Target="../media/image57.emf"/><Relationship Id="rId9" Type="http://schemas.openxmlformats.org/officeDocument/2006/relationships/image" Target="../media/image58.emf"/><Relationship Id="rId10" Type="http://schemas.openxmlformats.org/officeDocument/2006/relationships/image" Target="../media/image59.emf"/><Relationship Id="rId1" Type="http://schemas.openxmlformats.org/officeDocument/2006/relationships/image" Target="../media/image50.emf"/><Relationship Id="rId2" Type="http://schemas.openxmlformats.org/officeDocument/2006/relationships/image" Target="../media/image5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5" charset="0"/>
                <a:ea typeface="ＭＳ Ｐゴシック" pitchFamily="35" charset="-128"/>
                <a:cs typeface="ＭＳ Ｐゴシック" pitchFamily="3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5" charset="0"/>
                <a:ea typeface="ＭＳ Ｐゴシック" pitchFamily="35" charset="-128"/>
                <a:cs typeface="ＭＳ Ｐゴシック" pitchFamily="35" charset="-128"/>
              </a:defRPr>
            </a:lvl1pPr>
          </a:lstStyle>
          <a:p>
            <a:pPr>
              <a:defRPr/>
            </a:pPr>
            <a:fld id="{C58DC5F8-54C2-5F43-B6D9-0C390C4B05EA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5" charset="0"/>
                <a:ea typeface="ＭＳ Ｐゴシック" pitchFamily="35" charset="-128"/>
                <a:cs typeface="ＭＳ Ｐゴシック" pitchFamily="3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5" charset="0"/>
                <a:ea typeface="ＭＳ Ｐゴシック" pitchFamily="35" charset="-128"/>
                <a:cs typeface="ＭＳ Ｐゴシック" pitchFamily="35" charset="-128"/>
              </a:defRPr>
            </a:lvl1pPr>
          </a:lstStyle>
          <a:p>
            <a:pPr>
              <a:defRPr/>
            </a:pPr>
            <a:fld id="{39FDEDDE-116C-BE4E-A280-7957A67856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64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5" charset="-128"/>
        <a:cs typeface="ＭＳ Ｐゴシック" pitchFamily="3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DD1CE-AEB7-9547-8E10-B1D3CFD69CFB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A2C64-B269-9341-A395-257573800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22782-A050-E646-8637-D84619B85FA1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F21AC-4ED2-C443-B894-E54E63AB9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8EC9C-98B0-834C-9863-2C7F3989EACC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A73EE-44C8-7D48-BB30-9BD6C38F7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4482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8816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873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21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5276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4651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9127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887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5B433-B1E9-9D48-9739-2B408505A347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9A0F3-7469-5D43-B31E-038A64D42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8385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44253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372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4482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8816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873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21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52761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46515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912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34A05-8CF3-1A48-B6D9-6B2B6A316F20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4F125-CEBE-C948-A396-7E3225FA0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88703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83851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44253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372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04564-EEBC-2940-A924-DE6D33DC3F6C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0B8B4-FAB9-3149-A988-11B9D6535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A6307-17E8-0045-9467-A467E5E2EC6E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6452B-F199-D749-BABB-9F464C88B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D60BC-D11C-7848-8ECD-5367E3641F19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1955-1B6C-E947-B201-A307A46A9A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07BA1-18A4-854A-AF5E-2A4A9E9B3B1F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90A77-98B0-4E42-8AAB-B484A8B92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277CB-C57A-7B4D-B0BC-1FF2D023D1AC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9D389-1F1B-1045-8FD8-3F41D7E86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44E90-913D-1942-A6D1-121FAEF42B41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58AFF-226A-4547-A2E6-1F0E5E40B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2074AD-16A9-8C48-B315-7D25CC77C10E}" type="datetime1">
              <a:rPr lang="en-US"/>
              <a:pPr>
                <a:defRPr/>
              </a:pPr>
              <a:t>2/1/14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FB4200E-A6C0-7A43-A330-1D58934F0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3" charset="-128"/>
          <a:cs typeface="ＭＳ Ｐゴシック" pitchFamily="3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3" charset="-128"/>
          <a:cs typeface="ＭＳ Ｐゴシック" pitchFamily="3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6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4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023431E-89FE-9B4D-AF1A-4437AA9B4D4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2/1/14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4B75007-81FE-C144-A167-2902FDB7D2A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6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tseed.com/flash/science/lab/airspace/doppler/en/doppler_exp.htm?width=750&amp;height=460&amp;popup=true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stro.ubc.ca/~scharein/a311/Sim/doppler/Doppler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Relationship Id="rId1" Type="http://schemas.microsoft.com/office/2007/relationships/media" Target="../media/media4.m4v"/><Relationship Id="rId2" Type="http://schemas.openxmlformats.org/officeDocument/2006/relationships/video" Target="../media/media4.m4v"/><Relationship Id="rId3" Type="http://schemas.microsoft.com/office/2007/relationships/media" Target="../media/media5.m4v"/><Relationship Id="rId4" Type="http://schemas.openxmlformats.org/officeDocument/2006/relationships/video" Target="../media/media5.m4v"/><Relationship Id="rId5" Type="http://schemas.microsoft.com/office/2007/relationships/media" Target="../media/media6.m4v"/><Relationship Id="rId6" Type="http://schemas.openxmlformats.org/officeDocument/2006/relationships/video" Target="../media/media6.m4v"/><Relationship Id="rId7" Type="http://schemas.microsoft.com/office/2007/relationships/media" Target="../media/media7.m4v"/><Relationship Id="rId8" Type="http://schemas.openxmlformats.org/officeDocument/2006/relationships/video" Target="../media/media7.m4v"/><Relationship Id="rId9" Type="http://schemas.openxmlformats.org/officeDocument/2006/relationships/slideLayout" Target="../slideLayouts/slideLayout2.xml"/><Relationship Id="rId10" Type="http://schemas.openxmlformats.org/officeDocument/2006/relationships/hyperlink" Target="http://www.lghs.net/ourpages/users/dburns/ScienceOnSimpsons/Clips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4" Type="http://schemas.openxmlformats.org/officeDocument/2006/relationships/image" Target="../media/image21.png"/><Relationship Id="rId1" Type="http://schemas.microsoft.com/office/2007/relationships/media" Target="../media/media8.m4v"/><Relationship Id="rId2" Type="http://schemas.openxmlformats.org/officeDocument/2006/relationships/video" Target="../media/media8.m4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2.emf"/><Relationship Id="rId5" Type="http://schemas.openxmlformats.org/officeDocument/2006/relationships/image" Target="../media/image2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xploratorium.edu/snacks/dippingbird/index.html" TargetMode="External"/><Relationship Id="rId3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zaption.com/tours/52d1d7ae812ffe3d7600156f" TargetMode="External"/><Relationship Id="rId3" Type="http://schemas.openxmlformats.org/officeDocument/2006/relationships/hyperlink" Target="http://www.youtube.com/user/1veritasiu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hyperlink" Target="http://quizlet.com/_d27q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1" Type="http://schemas.microsoft.com/office/2007/relationships/media" Target="file://localhost/PTSOS/PTSOS%20%233%20Files/Waves%20and%20SHM/WaveDance%20copy.MOV" TargetMode="External"/><Relationship Id="rId2" Type="http://schemas.openxmlformats.org/officeDocument/2006/relationships/video" Target="file://localhost/PTSOS/PTSOS%20%233%20Files/Waves%20and%20SHM/WaveDance%20copy.MO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4" Type="http://schemas.openxmlformats.org/officeDocument/2006/relationships/image" Target="../media/image29.png"/><Relationship Id="rId1" Type="http://schemas.microsoft.com/office/2007/relationships/media" Target="../media/media9.m4v"/><Relationship Id="rId2" Type="http://schemas.openxmlformats.org/officeDocument/2006/relationships/video" Target="../media/media9.m4v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6.bin"/><Relationship Id="rId20" Type="http://schemas.openxmlformats.org/officeDocument/2006/relationships/image" Target="../media/image39.png"/><Relationship Id="rId10" Type="http://schemas.openxmlformats.org/officeDocument/2006/relationships/image" Target="../media/image33.emf"/><Relationship Id="rId11" Type="http://schemas.openxmlformats.org/officeDocument/2006/relationships/oleObject" Target="../embeddings/oleObject7.bin"/><Relationship Id="rId12" Type="http://schemas.openxmlformats.org/officeDocument/2006/relationships/image" Target="../media/image34.emf"/><Relationship Id="rId13" Type="http://schemas.openxmlformats.org/officeDocument/2006/relationships/oleObject" Target="../embeddings/oleObject8.bin"/><Relationship Id="rId14" Type="http://schemas.openxmlformats.org/officeDocument/2006/relationships/image" Target="../media/image35.emf"/><Relationship Id="rId15" Type="http://schemas.openxmlformats.org/officeDocument/2006/relationships/oleObject" Target="../embeddings/oleObject9.bin"/><Relationship Id="rId16" Type="http://schemas.openxmlformats.org/officeDocument/2006/relationships/image" Target="../media/image36.emf"/><Relationship Id="rId17" Type="http://schemas.openxmlformats.org/officeDocument/2006/relationships/oleObject" Target="../embeddings/oleObject10.bin"/><Relationship Id="rId18" Type="http://schemas.openxmlformats.org/officeDocument/2006/relationships/image" Target="../media/image37.emf"/><Relationship Id="rId19" Type="http://schemas.openxmlformats.org/officeDocument/2006/relationships/image" Target="../media/image38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8.xml"/><Relationship Id="rId3" Type="http://schemas.openxmlformats.org/officeDocument/2006/relationships/oleObject" Target="../embeddings/oleObject3.bin"/><Relationship Id="rId4" Type="http://schemas.openxmlformats.org/officeDocument/2006/relationships/image" Target="../media/image30.e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31.e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32.emf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5.bin"/><Relationship Id="rId12" Type="http://schemas.openxmlformats.org/officeDocument/2006/relationships/image" Target="../media/image44.emf"/><Relationship Id="rId13" Type="http://schemas.openxmlformats.org/officeDocument/2006/relationships/oleObject" Target="../embeddings/oleObject16.bin"/><Relationship Id="rId14" Type="http://schemas.openxmlformats.org/officeDocument/2006/relationships/image" Target="../media/image45.emf"/><Relationship Id="rId15" Type="http://schemas.openxmlformats.org/officeDocument/2006/relationships/oleObject" Target="../embeddings/oleObject17.bin"/><Relationship Id="rId16" Type="http://schemas.openxmlformats.org/officeDocument/2006/relationships/image" Target="../media/image46.emf"/><Relationship Id="rId17" Type="http://schemas.openxmlformats.org/officeDocument/2006/relationships/image" Target="../media/image38.png"/><Relationship Id="rId18" Type="http://schemas.openxmlformats.org/officeDocument/2006/relationships/image" Target="../media/image39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8.xml"/><Relationship Id="rId3" Type="http://schemas.openxmlformats.org/officeDocument/2006/relationships/oleObject" Target="../embeddings/oleObject11.bin"/><Relationship Id="rId4" Type="http://schemas.openxmlformats.org/officeDocument/2006/relationships/image" Target="../media/image40.e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41.emf"/><Relationship Id="rId7" Type="http://schemas.openxmlformats.org/officeDocument/2006/relationships/oleObject" Target="../embeddings/oleObject13.bin"/><Relationship Id="rId8" Type="http://schemas.openxmlformats.org/officeDocument/2006/relationships/image" Target="../media/image42.emf"/><Relationship Id="rId9" Type="http://schemas.openxmlformats.org/officeDocument/2006/relationships/oleObject" Target="../embeddings/oleObject14.bin"/><Relationship Id="rId10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8.png"/><Relationship Id="rId3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4" Type="http://schemas.openxmlformats.org/officeDocument/2006/relationships/image" Target="../media/image48.png"/><Relationship Id="rId1" Type="http://schemas.microsoft.com/office/2007/relationships/media" Target="../media/media10.m4v"/><Relationship Id="rId2" Type="http://schemas.openxmlformats.org/officeDocument/2006/relationships/video" Target="../media/media10.m4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8.png"/><Relationship Id="rId3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4" Type="http://schemas.openxmlformats.org/officeDocument/2006/relationships/image" Target="../media/image49.png"/><Relationship Id="rId1" Type="http://schemas.microsoft.com/office/2007/relationships/media" Target="../media/media11.mp4"/><Relationship Id="rId2" Type="http://schemas.openxmlformats.org/officeDocument/2006/relationships/video" Target="../media/media11.mp4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jpeg"/><Relationship Id="rId20" Type="http://schemas.openxmlformats.org/officeDocument/2006/relationships/image" Target="../media/image57.emf"/><Relationship Id="rId21" Type="http://schemas.openxmlformats.org/officeDocument/2006/relationships/oleObject" Target="../embeddings/oleObject26.bin"/><Relationship Id="rId22" Type="http://schemas.openxmlformats.org/officeDocument/2006/relationships/image" Target="../media/image58.emf"/><Relationship Id="rId23" Type="http://schemas.openxmlformats.org/officeDocument/2006/relationships/oleObject" Target="../embeddings/oleObject27.bin"/><Relationship Id="rId24" Type="http://schemas.openxmlformats.org/officeDocument/2006/relationships/image" Target="../media/image59.emf"/><Relationship Id="rId10" Type="http://schemas.microsoft.com/office/2007/relationships/hdphoto" Target="../media/hdphoto1.wdp"/><Relationship Id="rId11" Type="http://schemas.openxmlformats.org/officeDocument/2006/relationships/oleObject" Target="../embeddings/oleObject21.bin"/><Relationship Id="rId12" Type="http://schemas.openxmlformats.org/officeDocument/2006/relationships/image" Target="../media/image53.emf"/><Relationship Id="rId13" Type="http://schemas.openxmlformats.org/officeDocument/2006/relationships/oleObject" Target="../embeddings/oleObject22.bin"/><Relationship Id="rId14" Type="http://schemas.openxmlformats.org/officeDocument/2006/relationships/image" Target="../media/image54.emf"/><Relationship Id="rId15" Type="http://schemas.openxmlformats.org/officeDocument/2006/relationships/oleObject" Target="../embeddings/oleObject23.bin"/><Relationship Id="rId16" Type="http://schemas.openxmlformats.org/officeDocument/2006/relationships/image" Target="../media/image55.emf"/><Relationship Id="rId17" Type="http://schemas.openxmlformats.org/officeDocument/2006/relationships/oleObject" Target="../embeddings/oleObject24.bin"/><Relationship Id="rId18" Type="http://schemas.openxmlformats.org/officeDocument/2006/relationships/image" Target="../media/image56.emf"/><Relationship Id="rId19" Type="http://schemas.openxmlformats.org/officeDocument/2006/relationships/oleObject" Target="../embeddings/oleObject25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8.xml"/><Relationship Id="rId3" Type="http://schemas.openxmlformats.org/officeDocument/2006/relationships/oleObject" Target="../embeddings/oleObject18.bin"/><Relationship Id="rId4" Type="http://schemas.openxmlformats.org/officeDocument/2006/relationships/image" Target="../media/image50.e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51.e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52.emf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chart" Target="../charts/chart1.xml"/><Relationship Id="rId5" Type="http://schemas.openxmlformats.org/officeDocument/2006/relationships/chart" Target="../charts/chart2.xml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file://localhost/PTSOS/PTSOS%20%233%20Files/Waves%20and%20SHM/DanielPendulum.mp4" TargetMode="External"/><Relationship Id="rId2" Type="http://schemas.openxmlformats.org/officeDocument/2006/relationships/video" Target="file://localhost/PTSOS/PTSOS%20%233%20Files/Waves%20and%20SHM/DanielPendulum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hyperlink" Target="file://localhost/PTSOS/PTSOS%20%233%20Files/Sound/Speed%20of%20Sound%20with%20a%20Drum%20copy.doc" TargetMode="External"/><Relationship Id="rId5" Type="http://schemas.openxmlformats.org/officeDocument/2006/relationships/hyperlink" Target="http://audacity.sourceforge.net/" TargetMode="External"/><Relationship Id="rId6" Type="http://schemas.openxmlformats.org/officeDocument/2006/relationships/hyperlink" Target="file://localhost/PTSOS/Sound/Audacity%20copy.doc" TargetMode="Externa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" Type="http://schemas.microsoft.com/office/2007/relationships/media" Target="../media/media1.gif"/><Relationship Id="rId2" Type="http://schemas.openxmlformats.org/officeDocument/2006/relationships/video" Target="../media/media1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4v"/><Relationship Id="rId4" Type="http://schemas.openxmlformats.org/officeDocument/2006/relationships/video" Target="../media/media3.m4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microsoft.com/office/2007/relationships/media" Target="../media/media2.m4v"/><Relationship Id="rId2" Type="http://schemas.openxmlformats.org/officeDocument/2006/relationships/video" Target="../media/media2.m4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4" Type="http://schemas.openxmlformats.org/officeDocument/2006/relationships/oleObject" Target="../embeddings/oleObject1.bin"/><Relationship Id="rId5" Type="http://schemas.openxmlformats.org/officeDocument/2006/relationships/image" Target="../media/image1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ilding.net/sfuad/musi3012-01/demos/audio/206_frequency_response_ear.htm" TargetMode="External"/><Relationship Id="rId4" Type="http://schemas.openxmlformats.org/officeDocument/2006/relationships/hyperlink" Target="http://www.feilding.net/sfuad/musi3012-01/demos/audio/412_dependence_pitch_intensity.htm" TargetMode="External"/><Relationship Id="rId5" Type="http://schemas.openxmlformats.org/officeDocument/2006/relationships/hyperlink" Target="http://www.feilding.net/sfuad/musi3012-01/demos/audio/427_circularity_pitch_judgement.htm" TargetMode="External"/><Relationship Id="rId6" Type="http://schemas.openxmlformats.org/officeDocument/2006/relationships/hyperlink" Target="http://www.feilding.net/sfuad/musi3012-01/demos/audio/635_effect_echoes.htm" TargetMode="External"/><Relationship Id="rId7" Type="http://schemas.openxmlformats.org/officeDocument/2006/relationships/hyperlink" Target="http://www.feilding.net/sfuad/musi3012-01/demos/audio/index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eilding.net/sfuad/musi3012-01/demos/audio/204_decibel_scale.ht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3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Waves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930995"/>
            <a:ext cx="5215467" cy="2609445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Wave Dance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Pendulum Lab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Swing Pendulum Movie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SHM Kinematics Lab</a:t>
            </a:r>
          </a:p>
        </p:txBody>
      </p:sp>
      <p:pic>
        <p:nvPicPr>
          <p:cNvPr id="27652" name="Picture 3" descr="FoxtrotPendulum.jpg"/>
          <p:cNvPicPr>
            <a:picLocks noChangeAspect="1"/>
          </p:cNvPicPr>
          <p:nvPr/>
        </p:nvPicPr>
        <p:blipFill>
          <a:blip r:embed="rId2"/>
          <a:srcRect l="2544" r="9348" b="64470"/>
          <a:stretch>
            <a:fillRect/>
          </a:stretch>
        </p:blipFill>
        <p:spPr bwMode="auto">
          <a:xfrm>
            <a:off x="823913" y="4214813"/>
            <a:ext cx="7361237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shmpickey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1424" y="267640"/>
            <a:ext cx="2785376" cy="381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00266"/>
          </a:xfrm>
        </p:spPr>
        <p:txBody>
          <a:bodyPr/>
          <a:lstStyle/>
          <a:p>
            <a:r>
              <a:rPr lang="en-US" dirty="0"/>
              <a:t>Doppler </a:t>
            </a:r>
            <a:r>
              <a:rPr lang="en-US" dirty="0" smtClean="0"/>
              <a:t>Effect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39442" y="6350625"/>
            <a:ext cx="7163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hlinkClick r:id="rId2"/>
              </a:rPr>
              <a:t>http://</a:t>
            </a:r>
            <a:r>
              <a:rPr lang="en-US" sz="1800" dirty="0" err="1">
                <a:hlinkClick r:id="rId2"/>
              </a:rPr>
              <a:t>www.astro.ubc.ca</a:t>
            </a:r>
            <a:r>
              <a:rPr lang="en-US" sz="1800" dirty="0">
                <a:hlinkClick r:id="rId2"/>
              </a:rPr>
              <a:t>/~</a:t>
            </a:r>
            <a:r>
              <a:rPr lang="en-US" sz="1800" dirty="0" err="1">
                <a:hlinkClick r:id="rId2"/>
              </a:rPr>
              <a:t>scharein</a:t>
            </a:r>
            <a:r>
              <a:rPr lang="en-US" sz="1800" dirty="0">
                <a:hlinkClick r:id="rId2"/>
              </a:rPr>
              <a:t>/a311/</a:t>
            </a:r>
            <a:r>
              <a:rPr lang="en-US" sz="1800" dirty="0" err="1">
                <a:hlinkClick r:id="rId2"/>
              </a:rPr>
              <a:t>Sim</a:t>
            </a:r>
            <a:r>
              <a:rPr lang="en-US" sz="1800" dirty="0">
                <a:hlinkClick r:id="rId2"/>
              </a:rPr>
              <a:t>/</a:t>
            </a:r>
            <a:r>
              <a:rPr lang="en-US" sz="1800" dirty="0" err="1">
                <a:hlinkClick r:id="rId2"/>
              </a:rPr>
              <a:t>doppler</a:t>
            </a:r>
            <a:r>
              <a:rPr lang="en-US" sz="1800" dirty="0">
                <a:hlinkClick r:id="rId2"/>
              </a:rPr>
              <a:t>/</a:t>
            </a:r>
            <a:r>
              <a:rPr lang="en-US" sz="1800" dirty="0" err="1">
                <a:hlinkClick r:id="rId2"/>
              </a:rPr>
              <a:t>Doppler.html</a:t>
            </a:r>
            <a:endParaRPr lang="en-US" sz="1800" dirty="0"/>
          </a:p>
        </p:txBody>
      </p:sp>
      <p:sp>
        <p:nvSpPr>
          <p:cNvPr id="3" name="Rectangle 2"/>
          <p:cNvSpPr/>
          <p:nvPr/>
        </p:nvSpPr>
        <p:spPr>
          <a:xfrm>
            <a:off x="270031" y="3404272"/>
            <a:ext cx="10336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hlinkClick r:id="rId3"/>
              </a:rPr>
              <a:t>http://</a:t>
            </a:r>
            <a:r>
              <a:rPr lang="en-US" sz="1800" dirty="0" err="1">
                <a:hlinkClick r:id="rId3"/>
              </a:rPr>
              <a:t>www.planetseed.com</a:t>
            </a:r>
            <a:r>
              <a:rPr lang="en-US" sz="1800" dirty="0">
                <a:hlinkClick r:id="rId3"/>
              </a:rPr>
              <a:t>/flash/science/lab/airspace/</a:t>
            </a:r>
            <a:r>
              <a:rPr lang="en-US" sz="1800" dirty="0" err="1">
                <a:hlinkClick r:id="rId3"/>
              </a:rPr>
              <a:t>doppler</a:t>
            </a:r>
            <a:r>
              <a:rPr lang="en-US" sz="1800" dirty="0">
                <a:hlinkClick r:id="rId3"/>
              </a:rPr>
              <a:t>/en/</a:t>
            </a:r>
            <a:r>
              <a:rPr lang="en-US" sz="1800" dirty="0" err="1">
                <a:hlinkClick r:id="rId3"/>
              </a:rPr>
              <a:t>doppler_exp.htm?width</a:t>
            </a:r>
            <a:r>
              <a:rPr lang="en-US" sz="1800" dirty="0">
                <a:hlinkClick r:id="rId3"/>
              </a:rPr>
              <a:t>=750&amp;height=460&amp;popup=true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253" y="826138"/>
            <a:ext cx="4217594" cy="24561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1887" y="4050603"/>
            <a:ext cx="3717256" cy="2136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Resonance</a:t>
            </a:r>
            <a:endParaRPr lang="en-US" dirty="0"/>
          </a:p>
        </p:txBody>
      </p:sp>
      <p:pic>
        <p:nvPicPr>
          <p:cNvPr id="4" name="Picture 3" descr="turn_signal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6400"/>
            <a:ext cx="9144000" cy="264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41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84817"/>
          </a:xfrm>
        </p:spPr>
        <p:txBody>
          <a:bodyPr/>
          <a:lstStyle/>
          <a:p>
            <a:r>
              <a:rPr lang="en-US" dirty="0" smtClean="0"/>
              <a:t>Science On Simpsons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3753" y="6166486"/>
            <a:ext cx="89002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10"/>
              </a:rPr>
              <a:t>http://</a:t>
            </a:r>
            <a:r>
              <a:rPr lang="en-US" sz="2000" dirty="0" err="1">
                <a:hlinkClick r:id="rId10"/>
              </a:rPr>
              <a:t>www.lghs.net</a:t>
            </a:r>
            <a:r>
              <a:rPr lang="en-US" sz="2000" dirty="0">
                <a:hlinkClick r:id="rId10"/>
              </a:rPr>
              <a:t>/</a:t>
            </a:r>
            <a:r>
              <a:rPr lang="en-US" sz="2000" dirty="0" err="1">
                <a:hlinkClick r:id="rId10"/>
              </a:rPr>
              <a:t>ourpages</a:t>
            </a:r>
            <a:r>
              <a:rPr lang="en-US" sz="2000" dirty="0">
                <a:hlinkClick r:id="rId10"/>
              </a:rPr>
              <a:t>/users/</a:t>
            </a:r>
            <a:r>
              <a:rPr lang="en-US" sz="2000" dirty="0" err="1">
                <a:hlinkClick r:id="rId10"/>
              </a:rPr>
              <a:t>dburns</a:t>
            </a:r>
            <a:r>
              <a:rPr lang="en-US" sz="2000" dirty="0">
                <a:hlinkClick r:id="rId10"/>
              </a:rPr>
              <a:t>/</a:t>
            </a:r>
            <a:r>
              <a:rPr lang="en-US" sz="2000" dirty="0" err="1">
                <a:hlinkClick r:id="rId10"/>
              </a:rPr>
              <a:t>ScienceOnSimpsons</a:t>
            </a:r>
            <a:r>
              <a:rPr lang="en-US" sz="2000" dirty="0">
                <a:hlinkClick r:id="rId10"/>
              </a:rPr>
              <a:t>/</a:t>
            </a:r>
            <a:r>
              <a:rPr lang="en-US" sz="2000" dirty="0" err="1">
                <a:hlinkClick r:id="rId10"/>
              </a:rPr>
              <a:t>Clips.html</a:t>
            </a:r>
            <a:endParaRPr lang="en-US" sz="2000" dirty="0"/>
          </a:p>
        </p:txBody>
      </p:sp>
      <p:pic>
        <p:nvPicPr>
          <p:cNvPr id="5" name="DippingBird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5911" y="866048"/>
            <a:ext cx="3069853" cy="2302390"/>
          </a:xfrm>
          <a:prstGeom prst="rect">
            <a:avLst/>
          </a:prstGeom>
        </p:spPr>
      </p:pic>
      <p:pic>
        <p:nvPicPr>
          <p:cNvPr id="6" name="DopplerShift.m4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73256" y="866048"/>
            <a:ext cx="2832780" cy="2124585"/>
          </a:xfrm>
          <a:prstGeom prst="rect">
            <a:avLst/>
          </a:prstGeom>
        </p:spPr>
      </p:pic>
      <p:pic>
        <p:nvPicPr>
          <p:cNvPr id="7" name="FasterthanSound.m4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5911" y="3519595"/>
            <a:ext cx="3061540" cy="2296155"/>
          </a:xfrm>
          <a:prstGeom prst="rect">
            <a:avLst/>
          </a:prstGeom>
        </p:spPr>
      </p:pic>
      <p:pic>
        <p:nvPicPr>
          <p:cNvPr id="8" name="IceSalt.m4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073256" y="3519595"/>
            <a:ext cx="2832780" cy="212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20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ermoLaw2.m4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92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681" y="-22998"/>
            <a:ext cx="8124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Which of the following statements are true about the Laws of Thermodynamics?</a:t>
            </a:r>
            <a:endParaRPr lang="en-US" sz="3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448" y="1063121"/>
            <a:ext cx="887521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I. The change in internal energy of a gas is equal to the heat added plus the work done by the gas.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II. For a heat engine, </a:t>
            </a:r>
            <a:r>
              <a:rPr lang="en-US" sz="3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</a:t>
            </a:r>
            <a:r>
              <a:rPr lang="en-US" sz="3200" baseline="-250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must be greater than the W.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III. The efficiency of a heat engine must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be equal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or greater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or than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3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endParaRPr lang="en-US" sz="3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 only.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II only.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III only.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 and II only.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and III only.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9562" y="4718707"/>
            <a:ext cx="1751594" cy="46176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6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6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710225"/>
              </p:ext>
            </p:extLst>
          </p:nvPr>
        </p:nvGraphicFramePr>
        <p:xfrm>
          <a:off x="3328018" y="2996090"/>
          <a:ext cx="847330" cy="960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name="Equation" r:id="rId3" imgW="381000" imgH="431800" progId="Equation.3">
                  <p:embed/>
                </p:oleObj>
              </mc:Choice>
              <mc:Fallback>
                <p:oleObj name="Equation" r:id="rId3" imgW="381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8018" y="2996090"/>
                        <a:ext cx="847330" cy="9603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3783" y="3286160"/>
            <a:ext cx="4130217" cy="357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53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457200" y="-158750"/>
            <a:ext cx="8229600" cy="790575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Scientist Valentines</a:t>
            </a:r>
          </a:p>
        </p:txBody>
      </p:sp>
      <p:pic>
        <p:nvPicPr>
          <p:cNvPr id="32771" name="Picture 12" descr="ValentineCards2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3213" y="631825"/>
            <a:ext cx="5070476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13" descr="ValentineCards2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9913" y="631825"/>
            <a:ext cx="5013325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90"/>
            <a:ext cx="8229600" cy="529695"/>
          </a:xfrm>
        </p:spPr>
        <p:txBody>
          <a:bodyPr/>
          <a:lstStyle/>
          <a:p>
            <a:r>
              <a:rPr lang="en-US" dirty="0" smtClean="0"/>
              <a:t>Thermodynamics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0533"/>
            <a:ext cx="8229600" cy="5441245"/>
          </a:xfrm>
        </p:spPr>
        <p:txBody>
          <a:bodyPr/>
          <a:lstStyle/>
          <a:p>
            <a:r>
              <a:rPr lang="en-US" dirty="0" smtClean="0"/>
              <a:t>Kinetic Energy and Heat</a:t>
            </a:r>
          </a:p>
          <a:p>
            <a:r>
              <a:rPr lang="en-US" dirty="0" smtClean="0"/>
              <a:t>Ball and Ring, Compound Bar</a:t>
            </a:r>
          </a:p>
          <a:p>
            <a:r>
              <a:rPr lang="en-US" dirty="0" err="1" smtClean="0"/>
              <a:t>Zaption</a:t>
            </a:r>
            <a:endParaRPr lang="en-US" dirty="0" smtClean="0"/>
          </a:p>
          <a:p>
            <a:r>
              <a:rPr lang="en-US" dirty="0" smtClean="0"/>
              <a:t>Thermo </a:t>
            </a:r>
            <a:r>
              <a:rPr lang="en-US" dirty="0" err="1" smtClean="0"/>
              <a:t>Quizlet</a:t>
            </a:r>
            <a:endParaRPr lang="en-US" dirty="0" smtClean="0"/>
          </a:p>
          <a:p>
            <a:r>
              <a:rPr lang="en-US" dirty="0" smtClean="0"/>
              <a:t>Alien Phase Change</a:t>
            </a:r>
          </a:p>
          <a:p>
            <a:r>
              <a:rPr lang="en-US" dirty="0" smtClean="0"/>
              <a:t>2001 Airlock Egress</a:t>
            </a:r>
          </a:p>
          <a:p>
            <a:r>
              <a:rPr lang="en-US" dirty="0" smtClean="0"/>
              <a:t>Heat Pad</a:t>
            </a:r>
          </a:p>
          <a:p>
            <a:r>
              <a:rPr lang="en-US" dirty="0" smtClean="0">
                <a:hlinkClick r:id="rId2"/>
              </a:rPr>
              <a:t>Drinking Bird</a:t>
            </a:r>
            <a:endParaRPr lang="en-US" dirty="0" smtClean="0"/>
          </a:p>
          <a:p>
            <a:r>
              <a:rPr lang="en-US" dirty="0"/>
              <a:t>LN is Cool Stuff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Temp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502" y="2128160"/>
            <a:ext cx="3999498" cy="47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26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9562" y="256968"/>
            <a:ext cx="8124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Will the ball pass through the ring if the ball is heated?</a:t>
            </a:r>
            <a:endParaRPr lang="en-US" sz="3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9562" y="1609697"/>
            <a:ext cx="8124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Will the ball pass through the ring if the ring is heated?</a:t>
            </a:r>
            <a:endParaRPr lang="en-US" sz="3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9562" y="2861398"/>
            <a:ext cx="8124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Will the ball pass through the ring if both the ball and ring are heated?</a:t>
            </a:r>
            <a:endParaRPr lang="en-US" sz="3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788" y="4161454"/>
            <a:ext cx="2997200" cy="254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269" t="38187" r="10033" b="38840"/>
          <a:stretch/>
        </p:blipFill>
        <p:spPr>
          <a:xfrm>
            <a:off x="254410" y="4700960"/>
            <a:ext cx="5064580" cy="14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80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8144"/>
          </a:xfrm>
        </p:spPr>
        <p:txBody>
          <a:bodyPr/>
          <a:lstStyle/>
          <a:p>
            <a:r>
              <a:rPr lang="en-US" dirty="0" err="1" smtClean="0"/>
              <a:t>Zaption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0333"/>
            <a:ext cx="8229600" cy="4525963"/>
          </a:xfrm>
        </p:spPr>
        <p:txBody>
          <a:bodyPr/>
          <a:lstStyle/>
          <a:p>
            <a:r>
              <a:rPr lang="en-US" dirty="0" smtClean="0"/>
              <a:t>Add text, pictures, questions and more to </a:t>
            </a:r>
            <a:r>
              <a:rPr lang="en-US" dirty="0" err="1" smtClean="0"/>
              <a:t>Youtube</a:t>
            </a:r>
            <a:r>
              <a:rPr lang="en-US" dirty="0" smtClean="0"/>
              <a:t> and </a:t>
            </a:r>
            <a:r>
              <a:rPr lang="en-US" dirty="0" err="1" smtClean="0"/>
              <a:t>Vimeo</a:t>
            </a:r>
            <a:r>
              <a:rPr lang="en-US" dirty="0" smtClean="0"/>
              <a:t> videos</a:t>
            </a:r>
          </a:p>
          <a:p>
            <a:r>
              <a:rPr lang="en-US" dirty="0" smtClean="0"/>
              <a:t>Collect Student responses in a Excel file</a:t>
            </a:r>
          </a:p>
          <a:p>
            <a:r>
              <a:rPr lang="en-US" dirty="0" smtClean="0"/>
              <a:t>It is like standing over your student’s shoulder while they watch a video</a:t>
            </a:r>
          </a:p>
          <a:p>
            <a:r>
              <a:rPr lang="en-US" dirty="0" smtClean="0"/>
              <a:t>Adds ability to hold students accountable</a:t>
            </a:r>
          </a:p>
          <a:p>
            <a:r>
              <a:rPr lang="en-US" dirty="0">
                <a:hlinkClick r:id="rId2"/>
              </a:rPr>
              <a:t>http://www.zaption.com/tours/</a:t>
            </a:r>
            <a:r>
              <a:rPr lang="en-US" dirty="0" smtClean="0">
                <a:hlinkClick r:id="rId2"/>
              </a:rPr>
              <a:t>52d1d7ae812ffe3d7600156f</a:t>
            </a:r>
            <a:endParaRPr lang="en-US" dirty="0" smtClean="0"/>
          </a:p>
          <a:p>
            <a:r>
              <a:rPr lang="en-US" dirty="0" err="1" smtClean="0"/>
              <a:t>Veritasium:</a:t>
            </a:r>
            <a:r>
              <a:rPr lang="en-US" dirty="0" err="1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://www.youtube.com/user/1veritasium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406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08754"/>
            <a:ext cx="5834865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Thermal Energy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Temperature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Zeroth</a:t>
            </a: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Law of Thermodynamics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First Law of Thermodynamics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Second 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Law of Thermodynamics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Third 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Law of Thermodynamics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Heat Capacity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Calorimeter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Heat of Fusion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Heat of </a:t>
            </a:r>
            <a:r>
              <a:rPr lang="en-US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Vaprization</a:t>
            </a:r>
            <a:endParaRPr lang="en-US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Entropy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Isothermal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Root </a:t>
            </a: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Mean Square </a:t>
            </a: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Speed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Thermal </a:t>
            </a: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Conductivity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06714" y="927310"/>
            <a:ext cx="2819617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Adiabatic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Isochloric</a:t>
            </a:r>
            <a:endParaRPr lang="en-US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Isovolumetric</a:t>
            </a:r>
            <a:endParaRPr lang="en-US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Evaporation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Sublimation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Freezing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Boiling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Condensation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Melting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Efficiency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Heat Engine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Conduction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Convection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Radiation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Equilibrium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Carnot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4190" y="911030"/>
            <a:ext cx="3547750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Pressure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Volume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Internal Energy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Atmosphere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Pascal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PV Diagram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Ideal Gas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Molar Mass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Power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ΔU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Reversible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Piston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N/</a:t>
            </a: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baseline="30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</a:t>
            </a:r>
            <a:endParaRPr lang="en-US" baseline="300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251" y="-48840"/>
            <a:ext cx="87919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Thermo Vocab </a:t>
            </a:r>
            <a:r>
              <a:rPr lang="en-US" sz="3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Quizlet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  <a:hlinkClick r:id="rId2"/>
              </a:rPr>
              <a:t>http://</a:t>
            </a:r>
            <a:r>
              <a:rPr lang="en-US" sz="3200" dirty="0" err="1">
                <a:solidFill>
                  <a:prstClr val="black"/>
                </a:solidFill>
                <a:latin typeface="Calibri"/>
                <a:ea typeface="+mn-ea"/>
                <a:cs typeface="+mn-cs"/>
                <a:hlinkClick r:id="rId2"/>
              </a:rPr>
              <a:t>quizlet.com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  <a:hlinkClick r:id="rId2"/>
              </a:rPr>
              <a:t>/_d27qs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51" y="461068"/>
            <a:ext cx="8791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Search “AP Thermo” on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Quizlet</a:t>
            </a: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368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3094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Wave Dance</a:t>
            </a:r>
          </a:p>
        </p:txBody>
      </p:sp>
      <p:pic>
        <p:nvPicPr>
          <p:cNvPr id="28675" name="Picture 3" descr="/Users/admin/Desktop/VASS-AP-Workshop/SHM/WaveDance copy.MO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87488" y="828544"/>
            <a:ext cx="6091237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28630" y="5528731"/>
            <a:ext cx="805817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 period, frequency, angular frequency, amplitude (2 steps), wavelength (8 people), calculate </a:t>
            </a:r>
            <a:r>
              <a:rPr lang="en-US" dirty="0" err="1" smtClean="0"/>
              <a:t>wavespeed</a:t>
            </a:r>
            <a:r>
              <a:rPr lang="en-US" dirty="0" smtClean="0"/>
              <a:t>, predict time for wave to reach end of line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86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867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lienLead.m4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4788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9681" y="46539"/>
            <a:ext cx="8124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What happens when you pour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molten lead on an alien?</a:t>
            </a:r>
            <a:endParaRPr lang="en-US" sz="3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695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036" y="158733"/>
            <a:ext cx="8601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Pour 5000 kg of lead at 400 C</a:t>
            </a:r>
            <a:r>
              <a:rPr lang="en-US" sz="3200" baseline="30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onto a 600 kg alien at 20 C</a:t>
            </a:r>
            <a:r>
              <a:rPr lang="en-US" sz="3200" baseline="30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 What is the final temperature of the lead/alien mixture?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397769"/>
              </p:ext>
            </p:extLst>
          </p:nvPr>
        </p:nvGraphicFramePr>
        <p:xfrm>
          <a:off x="2930419" y="1198733"/>
          <a:ext cx="5355448" cy="529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6" name="Equation" r:id="rId3" imgW="2311400" imgH="228600" progId="Equation.3">
                  <p:embed/>
                </p:oleObj>
              </mc:Choice>
              <mc:Fallback>
                <p:oleObj name="Equation" r:id="rId3" imgW="2311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419" y="1198733"/>
                        <a:ext cx="5355448" cy="5296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0373646"/>
              </p:ext>
            </p:extLst>
          </p:nvPr>
        </p:nvGraphicFramePr>
        <p:xfrm>
          <a:off x="1198096" y="1908922"/>
          <a:ext cx="17240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7" name="Equation" r:id="rId5" imgW="736600" imgH="203200" progId="Equation.3">
                  <p:embed/>
                </p:oleObj>
              </mc:Choice>
              <mc:Fallback>
                <p:oleObj name="Equation" r:id="rId5" imgW="7366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096" y="1908922"/>
                        <a:ext cx="17240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985197"/>
              </p:ext>
            </p:extLst>
          </p:nvPr>
        </p:nvGraphicFramePr>
        <p:xfrm>
          <a:off x="531129" y="2489200"/>
          <a:ext cx="324326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8" name="Equation" r:id="rId7" imgW="1384300" imgH="203200" progId="Equation.3">
                  <p:embed/>
                </p:oleObj>
              </mc:Choice>
              <mc:Fallback>
                <p:oleObj name="Equation" r:id="rId7" imgW="13843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129" y="2489200"/>
                        <a:ext cx="3243262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401589"/>
              </p:ext>
            </p:extLst>
          </p:nvPr>
        </p:nvGraphicFramePr>
        <p:xfrm>
          <a:off x="5103051" y="5197148"/>
          <a:ext cx="1725612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9" name="Equation" r:id="rId9" imgW="736600" imgH="241300" progId="Equation.3">
                  <p:embed/>
                </p:oleObj>
              </mc:Choice>
              <mc:Fallback>
                <p:oleObj name="Equation" r:id="rId9" imgW="736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051" y="5197148"/>
                        <a:ext cx="1725612" cy="595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559422"/>
              </p:ext>
            </p:extLst>
          </p:nvPr>
        </p:nvGraphicFramePr>
        <p:xfrm>
          <a:off x="403257" y="3204510"/>
          <a:ext cx="5562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0" name="Equation" r:id="rId11" imgW="2362200" imgH="520700" progId="Equation.3">
                  <p:embed/>
                </p:oleObj>
              </mc:Choice>
              <mc:Fallback>
                <p:oleObj name="Equation" r:id="rId11" imgW="23622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57" y="3204510"/>
                        <a:ext cx="55626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686430"/>
              </p:ext>
            </p:extLst>
          </p:nvPr>
        </p:nvGraphicFramePr>
        <p:xfrm>
          <a:off x="336084" y="4601836"/>
          <a:ext cx="7405688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1" name="Equation" r:id="rId13" imgW="3162300" imgH="241300" progId="Equation.3">
                  <p:embed/>
                </p:oleObj>
              </mc:Choice>
              <mc:Fallback>
                <p:oleObj name="Equation" r:id="rId13" imgW="31623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084" y="4601836"/>
                        <a:ext cx="7405688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162393"/>
              </p:ext>
            </p:extLst>
          </p:nvPr>
        </p:nvGraphicFramePr>
        <p:xfrm>
          <a:off x="618845" y="5215964"/>
          <a:ext cx="3687762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2" name="Equation" r:id="rId15" imgW="1574800" imgH="241300" progId="Equation.3">
                  <p:embed/>
                </p:oleObj>
              </mc:Choice>
              <mc:Fallback>
                <p:oleObj name="Equation" r:id="rId15" imgW="1574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845" y="5215964"/>
                        <a:ext cx="3687762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8225394"/>
              </p:ext>
            </p:extLst>
          </p:nvPr>
        </p:nvGraphicFramePr>
        <p:xfrm>
          <a:off x="799914" y="6021341"/>
          <a:ext cx="6783388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3" name="Equation" r:id="rId17" imgW="2895600" imgH="228600" progId="Equation.3">
                  <p:embed/>
                </p:oleObj>
              </mc:Choice>
              <mc:Fallback>
                <p:oleObj name="Equation" r:id="rId17" imgW="2895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914" y="6021341"/>
                        <a:ext cx="6783388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5996234" y="1848045"/>
            <a:ext cx="3491076" cy="2700619"/>
            <a:chOff x="5996234" y="1848045"/>
            <a:chExt cx="3491076" cy="2700619"/>
          </a:xfrm>
        </p:grpSpPr>
        <p:pic>
          <p:nvPicPr>
            <p:cNvPr id="15" name="Picture 14" descr="alien18.psd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0907" y="1848045"/>
              <a:ext cx="1174960" cy="2419350"/>
            </a:xfrm>
            <a:prstGeom prst="rect">
              <a:avLst/>
            </a:prstGeom>
          </p:spPr>
        </p:pic>
        <p:pic>
          <p:nvPicPr>
            <p:cNvPr id="13" name="Picture 12" descr="lead_block2.psd"/>
            <p:cNvPicPr>
              <a:picLocks noChangeAspect="1"/>
            </p:cNvPicPr>
            <p:nvPr/>
          </p:nvPicPr>
          <p:blipFill>
            <a:blip r:embed="rId20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234" y="1848045"/>
              <a:ext cx="3491076" cy="27006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6208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715" y="0"/>
            <a:ext cx="80996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How much of the 5000 kilograms of lead froze?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885578"/>
              </p:ext>
            </p:extLst>
          </p:nvPr>
        </p:nvGraphicFramePr>
        <p:xfrm>
          <a:off x="191772" y="584776"/>
          <a:ext cx="8564563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8" name="Equation" r:id="rId3" imgW="3695700" imgH="241300" progId="Equation.3">
                  <p:embed/>
                </p:oleObj>
              </mc:Choice>
              <mc:Fallback>
                <p:oleObj name="Equation" r:id="rId3" imgW="36957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2" y="584776"/>
                        <a:ext cx="8564563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562719"/>
              </p:ext>
            </p:extLst>
          </p:nvPr>
        </p:nvGraphicFramePr>
        <p:xfrm>
          <a:off x="799914" y="1311470"/>
          <a:ext cx="2674938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9" name="Equation" r:id="rId5" imgW="1143000" imgH="228600" progId="Equation.3">
                  <p:embed/>
                </p:oleObj>
              </mc:Choice>
              <mc:Fallback>
                <p:oleObj name="Equation" r:id="rId5" imgW="1143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914" y="1311470"/>
                        <a:ext cx="2674938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965244"/>
              </p:ext>
            </p:extLst>
          </p:nvPr>
        </p:nvGraphicFramePr>
        <p:xfrm>
          <a:off x="246418" y="1984375"/>
          <a:ext cx="4551363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0" name="Equation" r:id="rId7" imgW="1943100" imgH="228600" progId="Equation.3">
                  <p:embed/>
                </p:oleObj>
              </mc:Choice>
              <mc:Fallback>
                <p:oleObj name="Equation" r:id="rId7" imgW="1943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418" y="1984375"/>
                        <a:ext cx="4551363" cy="534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138370"/>
              </p:ext>
            </p:extLst>
          </p:nvPr>
        </p:nvGraphicFramePr>
        <p:xfrm>
          <a:off x="374896" y="2738287"/>
          <a:ext cx="5621338" cy="175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" name="Equation" r:id="rId9" imgW="2400300" imgH="749300" progId="Equation.3">
                  <p:embed/>
                </p:oleObj>
              </mc:Choice>
              <mc:Fallback>
                <p:oleObj name="Equation" r:id="rId9" imgW="2400300" imgH="749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96" y="2738287"/>
                        <a:ext cx="5621338" cy="175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891493"/>
              </p:ext>
            </p:extLst>
          </p:nvPr>
        </p:nvGraphicFramePr>
        <p:xfrm>
          <a:off x="246418" y="4692967"/>
          <a:ext cx="6364288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" name="Equation" r:id="rId11" imgW="2717800" imgH="241300" progId="Equation.3">
                  <p:embed/>
                </p:oleObj>
              </mc:Choice>
              <mc:Fallback>
                <p:oleObj name="Equation" r:id="rId11" imgW="2717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418" y="4692967"/>
                        <a:ext cx="6364288" cy="595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112945"/>
              </p:ext>
            </p:extLst>
          </p:nvPr>
        </p:nvGraphicFramePr>
        <p:xfrm>
          <a:off x="1466850" y="5389403"/>
          <a:ext cx="1992313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3" name="Equation" r:id="rId13" imgW="850900" imgH="228600" progId="Equation.3">
                  <p:embed/>
                </p:oleObj>
              </mc:Choice>
              <mc:Fallback>
                <p:oleObj name="Equation" r:id="rId13" imgW="850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850" y="5389403"/>
                        <a:ext cx="1992313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932500"/>
              </p:ext>
            </p:extLst>
          </p:nvPr>
        </p:nvGraphicFramePr>
        <p:xfrm>
          <a:off x="681038" y="6051550"/>
          <a:ext cx="702151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4" name="Equation" r:id="rId15" imgW="2997200" imgH="203200" progId="Equation.3">
                  <p:embed/>
                </p:oleObj>
              </mc:Choice>
              <mc:Fallback>
                <p:oleObj name="Equation" r:id="rId15" imgW="29972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038" y="6051550"/>
                        <a:ext cx="7021512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5996234" y="1848045"/>
            <a:ext cx="3491076" cy="2700619"/>
            <a:chOff x="5996234" y="1848045"/>
            <a:chExt cx="3491076" cy="2700619"/>
          </a:xfrm>
        </p:grpSpPr>
        <p:pic>
          <p:nvPicPr>
            <p:cNvPr id="15" name="Picture 14" descr="alien18.psd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0907" y="1848045"/>
              <a:ext cx="1174960" cy="2419350"/>
            </a:xfrm>
            <a:prstGeom prst="rect">
              <a:avLst/>
            </a:prstGeom>
          </p:spPr>
        </p:pic>
        <p:pic>
          <p:nvPicPr>
            <p:cNvPr id="13" name="Picture 12" descr="lead_block2.psd"/>
            <p:cNvPicPr>
              <a:picLocks noChangeAspect="1"/>
            </p:cNvPicPr>
            <p:nvPr/>
          </p:nvPicPr>
          <p:blipFill>
            <a:blip r:embed="rId18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234" y="1848045"/>
              <a:ext cx="3491076" cy="27006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2985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2358" y="206347"/>
            <a:ext cx="5863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What happens when you pour cold water on a hot alien?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626" y="1685605"/>
            <a:ext cx="69193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volume will increase proportional to the change in temperature.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volume will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decrease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proportional to the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change in temperature.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volume will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increase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proportional to the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volume of the alien.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volume will not change.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 will explode.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lien18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080" y="2075955"/>
            <a:ext cx="1788157" cy="3681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278" y="206347"/>
            <a:ext cx="1437722" cy="168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78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lienChill.m4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1001552"/>
            <a:ext cx="9148009" cy="514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25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2358" y="206347"/>
            <a:ext cx="5863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What happens when you pour cold water on a hot alien?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6626" y="1685605"/>
            <a:ext cx="69193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volume will increase proportional to the change in temperature.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volume will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decrease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proportional to the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change in temperature.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volume will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increase </a:t>
            </a:r>
            <a:r>
              <a:rPr lang="en-US" sz="3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proportional to the </a:t>
            </a: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volume of the alien.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Its volume will not change.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r>
              <a:rPr lang="en-US" sz="3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 will explode.</a:t>
            </a: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</a:pPr>
            <a:endParaRPr lang="en-US" sz="3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lien18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080" y="2075955"/>
            <a:ext cx="1788157" cy="3681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278" y="206347"/>
            <a:ext cx="1437722" cy="16856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6626" y="2760048"/>
            <a:ext cx="6789454" cy="9918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6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6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6873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01Egress.mp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233027"/>
            <a:ext cx="9176348" cy="4899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9681" y="164596"/>
            <a:ext cx="8124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Could a human survive this?</a:t>
            </a:r>
            <a:endParaRPr lang="en-US" sz="3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033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96" y="43290"/>
            <a:ext cx="5974536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Assume the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spacehip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had a volume of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4 m</a:t>
            </a:r>
            <a:r>
              <a:rPr lang="en-US" sz="2800" baseline="30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pressure of 1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atm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and a temperature of 16 C</a:t>
            </a:r>
            <a:r>
              <a:rPr lang="en-US" sz="2800" baseline="30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o.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Assume the airlock has a volume of 12 m</a:t>
            </a:r>
            <a:r>
              <a:rPr lang="en-US" sz="2800" baseline="30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the process is adiabatic, and none of the  air is lost to space. 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How many moles of air were in the spaceship?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052982"/>
              </p:ext>
            </p:extLst>
          </p:nvPr>
        </p:nvGraphicFramePr>
        <p:xfrm>
          <a:off x="101019" y="3424238"/>
          <a:ext cx="1347787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8" name="Equation" r:id="rId3" imgW="673100" imgH="165100" progId="Equation.3">
                  <p:embed/>
                </p:oleObj>
              </mc:Choice>
              <mc:Fallback>
                <p:oleObj name="Equation" r:id="rId3" imgW="673100" imgH="165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019" y="3424238"/>
                        <a:ext cx="1347787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1019" y="4035181"/>
            <a:ext cx="8269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What is the airlock pressure if process was isothermal?</a:t>
            </a: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701172"/>
              </p:ext>
            </p:extLst>
          </p:nvPr>
        </p:nvGraphicFramePr>
        <p:xfrm>
          <a:off x="104100" y="4680406"/>
          <a:ext cx="160020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9" name="Equation" r:id="rId5" imgW="800100" imgH="431800" progId="Equation.3">
                  <p:embed/>
                </p:oleObj>
              </mc:Choice>
              <mc:Fallback>
                <p:oleObj name="Equation" r:id="rId5" imgW="800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00" y="4680406"/>
                        <a:ext cx="1600200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296" y="5513388"/>
            <a:ext cx="6492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Could this adiabatic process be isothermal?</a:t>
            </a: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11368"/>
              </p:ext>
            </p:extLst>
          </p:nvPr>
        </p:nvGraphicFramePr>
        <p:xfrm>
          <a:off x="154900" y="6235700"/>
          <a:ext cx="1549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0" name="Equation" r:id="rId7" imgW="762000" imgH="203200" progId="Equation.3">
                  <p:embed/>
                </p:oleObj>
              </mc:Choice>
              <mc:Fallback>
                <p:oleObj name="Equation" r:id="rId7" imgW="7620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900" y="6235700"/>
                        <a:ext cx="1549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75556" y="-1"/>
            <a:ext cx="3068445" cy="3133141"/>
          </a:xfrm>
          <a:prstGeom prst="rect">
            <a:avLst/>
          </a:prstGeom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1664762"/>
              </p:ext>
            </p:extLst>
          </p:nvPr>
        </p:nvGraphicFramePr>
        <p:xfrm>
          <a:off x="2949015" y="3178679"/>
          <a:ext cx="4346575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1" name="Equation" r:id="rId11" imgW="2171700" imgH="444500" progId="Equation.3">
                  <p:embed/>
                </p:oleObj>
              </mc:Choice>
              <mc:Fallback>
                <p:oleObj name="Equation" r:id="rId11" imgW="21717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9015" y="3178679"/>
                        <a:ext cx="4346575" cy="890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124679"/>
              </p:ext>
            </p:extLst>
          </p:nvPr>
        </p:nvGraphicFramePr>
        <p:xfrm>
          <a:off x="1852426" y="3219019"/>
          <a:ext cx="9906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2" name="Equation" r:id="rId13" imgW="495300" imgH="393700" progId="Equation.3">
                  <p:embed/>
                </p:oleObj>
              </mc:Choice>
              <mc:Fallback>
                <p:oleObj name="Equation" r:id="rId13" imgW="495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2426" y="3219019"/>
                        <a:ext cx="99060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66191"/>
              </p:ext>
            </p:extLst>
          </p:nvPr>
        </p:nvGraphicFramePr>
        <p:xfrm>
          <a:off x="3241075" y="4622800"/>
          <a:ext cx="5668962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3" name="Equation" r:id="rId15" imgW="2819400" imgH="444500" progId="Equation.3">
                  <p:embed/>
                </p:oleObj>
              </mc:Choice>
              <mc:Fallback>
                <p:oleObj name="Equation" r:id="rId15" imgW="28194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1075" y="4622800"/>
                        <a:ext cx="5668962" cy="890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167480"/>
              </p:ext>
            </p:extLst>
          </p:nvPr>
        </p:nvGraphicFramePr>
        <p:xfrm>
          <a:off x="1969488" y="4648200"/>
          <a:ext cx="1271587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4" name="Equation" r:id="rId17" imgW="635000" imgH="431800" progId="Equation.3">
                  <p:embed/>
                </p:oleObj>
              </mc:Choice>
              <mc:Fallback>
                <p:oleObj name="Equation" r:id="rId17" imgW="635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9488" y="4648200"/>
                        <a:ext cx="1271587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287662"/>
              </p:ext>
            </p:extLst>
          </p:nvPr>
        </p:nvGraphicFramePr>
        <p:xfrm>
          <a:off x="1969488" y="6235700"/>
          <a:ext cx="368458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5" name="Equation" r:id="rId19" imgW="1841500" imgH="203200" progId="Equation.3">
                  <p:embed/>
                </p:oleObj>
              </mc:Choice>
              <mc:Fallback>
                <p:oleObj name="Equation" r:id="rId19" imgW="1841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9488" y="6235700"/>
                        <a:ext cx="3684588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054910"/>
              </p:ext>
            </p:extLst>
          </p:nvPr>
        </p:nvGraphicFramePr>
        <p:xfrm>
          <a:off x="6788150" y="5337175"/>
          <a:ext cx="1727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6" name="Equation" r:id="rId21" imgW="863600" imgH="431800" progId="Equation.3">
                  <p:embed/>
                </p:oleObj>
              </mc:Choice>
              <mc:Fallback>
                <p:oleObj name="Equation" r:id="rId21" imgW="8636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8150" y="5337175"/>
                        <a:ext cx="17272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023353"/>
              </p:ext>
            </p:extLst>
          </p:nvPr>
        </p:nvGraphicFramePr>
        <p:xfrm>
          <a:off x="5567962" y="6235700"/>
          <a:ext cx="28717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7" name="Equation" r:id="rId23" imgW="1435100" imgH="190500" progId="Equation.3">
                  <p:embed/>
                </p:oleObj>
              </mc:Choice>
              <mc:Fallback>
                <p:oleObj name="Equation" r:id="rId23" imgW="14351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962" y="6235700"/>
                        <a:ext cx="287178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212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2779" y="5581580"/>
            <a:ext cx="5633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Could Dave survive this experience?</a:t>
            </a: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2779" y="4511504"/>
            <a:ext cx="59212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Why do you think Dave closed his eyes before going?</a:t>
            </a: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45206" y="3745118"/>
            <a:ext cx="2198793" cy="2569116"/>
          </a:xfrm>
          <a:prstGeom prst="rect">
            <a:avLst/>
          </a:prstGeom>
        </p:spPr>
      </p:pic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0986617"/>
              </p:ext>
            </p:extLst>
          </p:nvPr>
        </p:nvGraphicFramePr>
        <p:xfrm>
          <a:off x="2955925" y="88878"/>
          <a:ext cx="5778500" cy="3740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808133"/>
              </p:ext>
            </p:extLst>
          </p:nvPr>
        </p:nvGraphicFramePr>
        <p:xfrm>
          <a:off x="2955925" y="88878"/>
          <a:ext cx="5778500" cy="3740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63549" y="0"/>
            <a:ext cx="3119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Complete the PV diagram for Dave’s Airlock Entry</a:t>
            </a: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231423"/>
              </p:ext>
            </p:extLst>
          </p:nvPr>
        </p:nvGraphicFramePr>
        <p:xfrm>
          <a:off x="542753" y="1437198"/>
          <a:ext cx="227328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640"/>
                <a:gridCol w="1136640"/>
              </a:tblGrid>
              <a:tr h="457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Volume</a:t>
                      </a:r>
                    </a:p>
                    <a:p>
                      <a:pPr algn="ctr"/>
                      <a:r>
                        <a:rPr lang="en-US" dirty="0" smtClean="0"/>
                        <a:t>(m</a:t>
                      </a:r>
                      <a:r>
                        <a:rPr lang="en-US" baseline="30000" dirty="0" smtClean="0"/>
                        <a:t>3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Pressure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atm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2616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2616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2616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2616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2616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2616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1996218" y="2444658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0.8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98910" y="2813990"/>
            <a:ext cx="476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0.5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998910" y="3183322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0.4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96218" y="3552654"/>
            <a:ext cx="593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0.33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3548" y="6263065"/>
            <a:ext cx="8396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Probably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see: http://</a:t>
            </a:r>
            <a:r>
              <a:rPr lang="en-US" sz="28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www.uh.edu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/engines/epi2691.htm</a:t>
            </a:r>
          </a:p>
        </p:txBody>
      </p:sp>
    </p:spTree>
    <p:extLst>
      <p:ext uri="{BB962C8B-B14F-4D97-AF65-F5344CB8AC3E}">
        <p14:creationId xmlns:p14="http://schemas.microsoft.com/office/powerpoint/2010/main" val="2063953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Graphic spid="17" grpId="0">
        <p:bldAsOne/>
      </p:bldGraphic>
      <p:bldP spid="20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120706"/>
            <a:ext cx="8229600" cy="636127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Swing Pendulum</a:t>
            </a:r>
          </a:p>
        </p:txBody>
      </p:sp>
      <p:pic>
        <p:nvPicPr>
          <p:cNvPr id="29699" name="Picture 3" descr="/Users/admin/Desktop/VASS-AP-Workshop/SHM/DanielPendulum.mp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216025" y="1058463"/>
            <a:ext cx="6692900" cy="505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96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9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969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3"/>
          </a:xfrm>
        </p:spPr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Sound</a:t>
            </a:r>
          </a:p>
        </p:txBody>
      </p:sp>
      <p:sp>
        <p:nvSpPr>
          <p:cNvPr id="30723" name="Content Placeholder 5"/>
          <p:cNvSpPr>
            <a:spLocks noGrp="1"/>
          </p:cNvSpPr>
          <p:nvPr>
            <p:ph idx="1"/>
          </p:nvPr>
        </p:nvSpPr>
        <p:spPr>
          <a:xfrm>
            <a:off x="236538" y="1022349"/>
            <a:ext cx="8229600" cy="3662539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  <a:hlinkClick r:id="rId4" action="ppaction://hlinkfile"/>
              </a:rPr>
              <a:t>Speed of Sound with a Drum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Resonance</a:t>
            </a:r>
          </a:p>
          <a:p>
            <a:r>
              <a:rPr lang="en-US" dirty="0">
                <a:ea typeface="ＭＳ Ｐゴシック" charset="-128"/>
                <a:cs typeface="ＭＳ Ｐゴシック" charset="-128"/>
              </a:rPr>
              <a:t>Sound Barrier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Lab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  <a:hlinkClick r:id="rId5"/>
              </a:rPr>
              <a:t>Generating Tones with Audacity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r>
              <a:rPr lang="en-US" dirty="0" smtClean="0">
                <a:ea typeface="ＭＳ Ｐゴシック" charset="-128"/>
                <a:cs typeface="ＭＳ Ｐゴシック" charset="-128"/>
                <a:hlinkClick r:id="rId6" action="ppaction://hlinkfile"/>
              </a:rPr>
              <a:t>Beats and Interference with Audacity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DTMF Tones (Touch-tone Phone) and Frequency Analysis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Auditory Demonstrations</a:t>
            </a:r>
          </a:p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Doppler Shift</a:t>
            </a:r>
          </a:p>
          <a:p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0724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06192" y="1946628"/>
            <a:ext cx="1590675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09835" y="5291138"/>
            <a:ext cx="1775703" cy="144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9" descr="Picture 1.png"/>
          <p:cNvPicPr>
            <a:picLocks noChangeAspect="1"/>
          </p:cNvPicPr>
          <p:nvPr/>
        </p:nvPicPr>
        <p:blipFill>
          <a:blip r:embed="rId9"/>
          <a:srcRect l="16003" t="9326" r="30099" b="29799"/>
          <a:stretch>
            <a:fillRect/>
          </a:stretch>
        </p:blipFill>
        <p:spPr bwMode="auto">
          <a:xfrm>
            <a:off x="7055556" y="0"/>
            <a:ext cx="2020182" cy="142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uper4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t="14907" b="14982"/>
          <a:stretch/>
        </p:blipFill>
        <p:spPr>
          <a:xfrm>
            <a:off x="6665735" y="4684888"/>
            <a:ext cx="2294467" cy="1608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8600" y="274638"/>
            <a:ext cx="8229600" cy="1143000"/>
          </a:xfrm>
        </p:spPr>
        <p:txBody>
          <a:bodyPr/>
          <a:lstStyle/>
          <a:p>
            <a:r>
              <a:rPr lang="en-US" dirty="0" smtClean="0"/>
              <a:t>Speed of Sound with a Drum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" y="1632449"/>
            <a:ext cx="9144000" cy="4525963"/>
          </a:xfrm>
        </p:spPr>
        <p:txBody>
          <a:bodyPr/>
          <a:lstStyle/>
          <a:p>
            <a:r>
              <a:rPr lang="en-US" dirty="0" smtClean="0"/>
              <a:t>Beat drum 2-3 times per second</a:t>
            </a:r>
          </a:p>
          <a:p>
            <a:r>
              <a:rPr lang="en-US" dirty="0" smtClean="0"/>
              <a:t>Students walk away, noticing when sound is out of synch with drumming</a:t>
            </a:r>
          </a:p>
          <a:p>
            <a:r>
              <a:rPr lang="en-US" dirty="0" smtClean="0"/>
              <a:t>Students stop when sound is back in synch</a:t>
            </a:r>
          </a:p>
          <a:p>
            <a:r>
              <a:rPr lang="en-US" dirty="0" smtClean="0"/>
              <a:t>Measure time between beats and distance to drum</a:t>
            </a:r>
          </a:p>
          <a:p>
            <a:r>
              <a:rPr lang="en-US" dirty="0" smtClean="0"/>
              <a:t>Speed of sound is distance divided by time</a:t>
            </a:r>
          </a:p>
          <a:p>
            <a:r>
              <a:rPr lang="en-US" dirty="0" smtClean="0"/>
              <a:t>Notice that one more sound is heard after drumming stops</a:t>
            </a:r>
          </a:p>
          <a:p>
            <a:r>
              <a:rPr lang="en-US" dirty="0" smtClean="0"/>
              <a:t>See handout for more details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386" y="0"/>
            <a:ext cx="1289614" cy="229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40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084"/>
            <a:ext cx="8229600" cy="700266"/>
          </a:xfrm>
        </p:spPr>
        <p:txBody>
          <a:bodyPr/>
          <a:lstStyle/>
          <a:p>
            <a:r>
              <a:rPr lang="en-US" dirty="0" smtClean="0"/>
              <a:t>Speed of Sound with a Drum</a:t>
            </a:r>
            <a:endParaRPr lang="en-US" dirty="0"/>
          </a:p>
        </p:txBody>
      </p:sp>
      <p:pic>
        <p:nvPicPr>
          <p:cNvPr id="3" name="SpeedofSound-Drum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4" name="SpeedofSound-Drum-Slow.m4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94538" y="5669697"/>
            <a:ext cx="2049462" cy="11528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90551" y="6221426"/>
            <a:ext cx="2014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Half Speed: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346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084"/>
            <a:ext cx="8229600" cy="700266"/>
          </a:xfrm>
        </p:spPr>
        <p:txBody>
          <a:bodyPr/>
          <a:lstStyle/>
          <a:p>
            <a:r>
              <a:rPr lang="en-US" dirty="0" smtClean="0"/>
              <a:t>Speed of Sound with a Drum</a:t>
            </a:r>
            <a:endParaRPr lang="en-US" dirty="0"/>
          </a:p>
        </p:txBody>
      </p:sp>
      <p:pic>
        <p:nvPicPr>
          <p:cNvPr id="3" name="Picture 2" descr="SpeedofSound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714"/>
            <a:ext cx="9144000" cy="440916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9562"/>
              </p:ext>
            </p:extLst>
          </p:nvPr>
        </p:nvGraphicFramePr>
        <p:xfrm>
          <a:off x="1131414" y="5439788"/>
          <a:ext cx="4071972" cy="1281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4" imgW="2057400" imgH="647700" progId="Equation.3">
                  <p:embed/>
                </p:oleObj>
              </mc:Choice>
              <mc:Fallback>
                <p:oleObj name="Equation" r:id="rId4" imgW="2057400" imgH="647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31414" y="5439788"/>
                        <a:ext cx="4071972" cy="1281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42545" y="5708319"/>
            <a:ext cx="2463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Compares OK to 340 m/s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24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311" y="254001"/>
            <a:ext cx="8229600" cy="804333"/>
          </a:xfrm>
        </p:spPr>
        <p:txBody>
          <a:bodyPr/>
          <a:lstStyle/>
          <a:p>
            <a:r>
              <a:rPr lang="en-US" dirty="0"/>
              <a:t>Auditory </a:t>
            </a:r>
            <a:r>
              <a:rPr lang="en-US" dirty="0" smtClean="0"/>
              <a:t>Demonstrations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311" y="2127958"/>
            <a:ext cx="8229600" cy="331893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04 </a:t>
            </a:r>
            <a:r>
              <a:rPr lang="en-US" dirty="0">
                <a:hlinkClick r:id="rId2"/>
              </a:rPr>
              <a:t>The Decibel </a:t>
            </a:r>
            <a:r>
              <a:rPr lang="en-US" dirty="0" smtClean="0">
                <a:hlinkClick r:id="rId2"/>
              </a:rPr>
              <a:t>Scale</a:t>
            </a:r>
            <a:endParaRPr lang="en-US" dirty="0" smtClean="0"/>
          </a:p>
          <a:p>
            <a:r>
              <a:rPr lang="en-US" dirty="0">
                <a:hlinkClick r:id="rId3"/>
              </a:rPr>
              <a:t>06 Frequency response of the </a:t>
            </a:r>
            <a:r>
              <a:rPr lang="en-US" dirty="0" smtClean="0">
                <a:hlinkClick r:id="rId3"/>
              </a:rPr>
              <a:t>ear</a:t>
            </a:r>
            <a:endParaRPr lang="en-US" dirty="0" smtClean="0"/>
          </a:p>
          <a:p>
            <a:r>
              <a:rPr lang="en-US" dirty="0">
                <a:hlinkClick r:id="rId4"/>
              </a:rPr>
              <a:t>12 Dependence of pitch on </a:t>
            </a:r>
            <a:r>
              <a:rPr lang="en-US" dirty="0" smtClean="0">
                <a:hlinkClick r:id="rId4"/>
              </a:rPr>
              <a:t>Intensity</a:t>
            </a:r>
            <a:endParaRPr lang="en-US" dirty="0" smtClean="0"/>
          </a:p>
          <a:p>
            <a:r>
              <a:rPr lang="en-US" dirty="0">
                <a:hlinkClick r:id="rId5"/>
              </a:rPr>
              <a:t>27 Circularity in pitch </a:t>
            </a:r>
            <a:r>
              <a:rPr lang="en-US" dirty="0" smtClean="0">
                <a:hlinkClick r:id="rId5"/>
              </a:rPr>
              <a:t>judgement</a:t>
            </a:r>
            <a:endParaRPr lang="en-US" dirty="0" smtClean="0"/>
          </a:p>
          <a:p>
            <a:r>
              <a:rPr lang="en-US" dirty="0">
                <a:hlinkClick r:id="rId6"/>
              </a:rPr>
              <a:t>35 Effect of echos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7556" y="5696553"/>
            <a:ext cx="91298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hlinkClick r:id="rId7"/>
              </a:rPr>
              <a:t>http://</a:t>
            </a:r>
            <a:r>
              <a:rPr lang="en-US" sz="2200" dirty="0" err="1">
                <a:hlinkClick r:id="rId7"/>
              </a:rPr>
              <a:t>www.feilding.net</a:t>
            </a:r>
            <a:r>
              <a:rPr lang="en-US" sz="2200" dirty="0">
                <a:hlinkClick r:id="rId7"/>
              </a:rPr>
              <a:t>/</a:t>
            </a:r>
            <a:r>
              <a:rPr lang="en-US" sz="2200" dirty="0" err="1">
                <a:hlinkClick r:id="rId7"/>
              </a:rPr>
              <a:t>sfuad</a:t>
            </a:r>
            <a:r>
              <a:rPr lang="en-US" sz="2200" dirty="0">
                <a:hlinkClick r:id="rId7"/>
              </a:rPr>
              <a:t>/musi3012-01/demos/audio/</a:t>
            </a:r>
            <a:r>
              <a:rPr lang="en-US" sz="2200" dirty="0" err="1">
                <a:hlinkClick r:id="rId7"/>
              </a:rPr>
              <a:t>index.htm</a:t>
            </a: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818444" y="804333"/>
            <a:ext cx="788246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39 demonstration from the Institute for </a:t>
            </a:r>
            <a:r>
              <a:rPr lang="en-US" sz="2800" dirty="0" smtClean="0"/>
              <a:t>Perception</a:t>
            </a:r>
            <a:r>
              <a:rPr lang="en-US" dirty="0" smtClean="0"/>
              <a:t> Research and Northern Illinois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86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63222" y="218722"/>
            <a:ext cx="6697133" cy="746125"/>
          </a:xfrm>
        </p:spPr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DTMF Tone Frequency Analysis with Audacity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76049" y="1442155"/>
            <a:ext cx="817086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u="sng" dirty="0"/>
              <a:t>DTMF Tone Activity Instructions: </a:t>
            </a:r>
          </a:p>
          <a:p>
            <a:r>
              <a:rPr lang="en-US" dirty="0"/>
              <a:t>1. Start Audacity, select “Generate”, then DTMF Tone.</a:t>
            </a:r>
          </a:p>
          <a:p>
            <a:r>
              <a:rPr lang="en-US" dirty="0"/>
              <a:t>2. Put 0 in sequence, then click OK.</a:t>
            </a:r>
          </a:p>
          <a:p>
            <a:r>
              <a:rPr lang="en-US" dirty="0"/>
              <a:t>3. Select “Analyze”, then Plot Spectrum.</a:t>
            </a:r>
          </a:p>
          <a:p>
            <a:r>
              <a:rPr lang="en-US" dirty="0"/>
              <a:t>4. Use cursor to read off PEAK frequency of both peaks in 	the spectrum. Window-Zoom might make this easier.</a:t>
            </a:r>
          </a:p>
          <a:p>
            <a:r>
              <a:rPr lang="en-US" dirty="0"/>
              <a:t>5. Record in data table. Window-Zoom to </a:t>
            </a:r>
            <a:r>
              <a:rPr lang="en-US" dirty="0" err="1"/>
              <a:t>unzoom</a:t>
            </a:r>
            <a:r>
              <a:rPr lang="en-US" dirty="0"/>
              <a:t>.</a:t>
            </a:r>
          </a:p>
          <a:p>
            <a:r>
              <a:rPr lang="en-US" dirty="0"/>
              <a:t>6. Repeat for 1-9, * and #.</a:t>
            </a:r>
          </a:p>
          <a:p>
            <a:r>
              <a:rPr lang="en-US" dirty="0"/>
              <a:t>7. Have students figure out that the frequencies tell you the 	row and </a:t>
            </a:r>
            <a:r>
              <a:rPr lang="en-US" dirty="0" smtClean="0"/>
              <a:t>column </a:t>
            </a:r>
            <a:r>
              <a:rPr lang="en-US" dirty="0"/>
              <a:t>of each key on a numeric keypad.</a:t>
            </a:r>
          </a:p>
          <a:p>
            <a:r>
              <a:rPr lang="en-US" dirty="0"/>
              <a:t>8. Create a audacity DTMF sequence that is a phone 	number. Have them use the Plot Spectrum function to 	decipher the phone number. </a:t>
            </a:r>
            <a:r>
              <a:rPr lang="en-US" dirty="0" smtClean="0"/>
              <a:t>The American Institute of   	Physics is 1</a:t>
            </a:r>
            <a:r>
              <a:rPr lang="en-US" dirty="0"/>
              <a:t>-800-</a:t>
            </a:r>
            <a:r>
              <a:rPr lang="en-US" dirty="0" smtClean="0"/>
              <a:t>344-6901</a:t>
            </a:r>
            <a:endParaRPr lang="en-US" dirty="0"/>
          </a:p>
        </p:txBody>
      </p:sp>
      <p:pic>
        <p:nvPicPr>
          <p:cNvPr id="4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70889" y="109361"/>
            <a:ext cx="2165169" cy="1761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11452</TotalTime>
  <Words>997</Words>
  <Application>Microsoft Macintosh PowerPoint</Application>
  <PresentationFormat>On-screen Show (4:3)</PresentationFormat>
  <Paragraphs>181</Paragraphs>
  <Slides>28</Slides>
  <Notes>0</Notes>
  <HiddenSlides>0</HiddenSlides>
  <MMClips>13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Office Theme</vt:lpstr>
      <vt:lpstr>1_Office Theme</vt:lpstr>
      <vt:lpstr>2_Office Theme</vt:lpstr>
      <vt:lpstr>Equation</vt:lpstr>
      <vt:lpstr>Waves</vt:lpstr>
      <vt:lpstr>Wave Dance</vt:lpstr>
      <vt:lpstr>Swing Pendulum</vt:lpstr>
      <vt:lpstr>Sound</vt:lpstr>
      <vt:lpstr>Speed of Sound with a Drum</vt:lpstr>
      <vt:lpstr>Speed of Sound with a Drum</vt:lpstr>
      <vt:lpstr>Speed of Sound with a Drum</vt:lpstr>
      <vt:lpstr>Auditory Demonstrations </vt:lpstr>
      <vt:lpstr>DTMF Tone Frequency Analysis with Audacity</vt:lpstr>
      <vt:lpstr>Doppler Effect</vt:lpstr>
      <vt:lpstr>Resonance</vt:lpstr>
      <vt:lpstr>Science On Simpsons</vt:lpstr>
      <vt:lpstr>PowerPoint Presentation</vt:lpstr>
      <vt:lpstr>PowerPoint Presentation</vt:lpstr>
      <vt:lpstr>Scientist Valentines</vt:lpstr>
      <vt:lpstr>Thermodynamics</vt:lpstr>
      <vt:lpstr>PowerPoint Presentation</vt:lpstr>
      <vt:lpstr>Zaption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Response Questions</dc:title>
  <dc:creator>mac user</dc:creator>
  <cp:lastModifiedBy>Rooz</cp:lastModifiedBy>
  <cp:revision>119</cp:revision>
  <dcterms:created xsi:type="dcterms:W3CDTF">2013-01-11T22:44:47Z</dcterms:created>
  <dcterms:modified xsi:type="dcterms:W3CDTF">2014-02-03T15:33:57Z</dcterms:modified>
</cp:coreProperties>
</file>