
<file path=[Content_Types].xml><?xml version="1.0" encoding="utf-8"?>
<Types xmlns="http://schemas.openxmlformats.org/package/2006/content-types">
  <Default Extension="jpg" ContentType="image/jpeg"/>
  <Default Extension="emf" ContentType="image/x-emf"/>
  <Default Extension="jpeg" ContentType="image/jpeg"/>
  <Default Extension="xml" ContentType="application/xml"/>
  <Default Extension="mp4" ContentType="video/unknown"/>
  <Default Extension="vml" ContentType="application/vnd.openxmlformats-officedocument.vmlDrawing"/>
  <Default Extension="mp3" ContentType="audio/unknown"/>
  <Default Extension="bin" ContentType="application/vnd.openxmlformats-officedocument.presentationml.printerSettings"/>
  <Default Extension="png" ContentType="image/png"/>
  <Default Extension="rels" ContentType="application/vnd.openxmlformats-package.relationships+xml"/>
  <Default Extension="m4v" ContentType="video/unknown"/>
  <Default Extension="MOV"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embeddings/oleObject1.bin" ContentType="application/vnd.openxmlformats-officedocument.oleObject"/>
  <Override PartName="/ppt/embeddings/oleObject2.bin" ContentType="application/vnd.openxmlformats-officedocument.oleObject"/>
  <Override PartName="/ppt/embeddings/oleObject3.bin" ContentType="application/vnd.openxmlformats-officedocument.oleObject"/>
  <Override PartName="/ppt/embeddings/oleObject4.bin" ContentType="application/vnd.openxmlformats-officedocument.oleObject"/>
  <Override PartName="/ppt/embeddings/oleObject5.bin" ContentType="application/vnd.openxmlformats-officedocument.oleObject"/>
  <Override PartName="/ppt/embeddings/oleObject6.bin" ContentType="application/vnd.openxmlformats-officedocument.oleObject"/>
  <Override PartName="/ppt/embeddings/oleObject7.bin" ContentType="application/vnd.openxmlformats-officedocument.oleObject"/>
  <Override PartName="/ppt/embeddings/oleObject8.bin" ContentType="application/vnd.openxmlformats-officedocument.oleObject"/>
  <Override PartName="/ppt/embeddings/oleObject9.bin" ContentType="application/vnd.openxmlformats-officedocument.oleObject"/>
  <Override PartName="/ppt/embeddings/oleObject10.bin" ContentType="application/vnd.openxmlformats-officedocument.oleObject"/>
  <Override PartName="/ppt/embeddings/oleObject11.bin" ContentType="application/vnd.openxmlformats-officedocument.oleObject"/>
  <Override PartName="/ppt/embeddings/oleObject12.bin" ContentType="application/vnd.openxmlformats-officedocument.oleObject"/>
  <Override PartName="/ppt/embeddings/oleObject13.bin" ContentType="application/vnd.openxmlformats-officedocument.oleObject"/>
  <Override PartName="/ppt/embeddings/oleObject14.bin" ContentType="application/vnd.openxmlformats-officedocument.oleObject"/>
  <Override PartName="/ppt/embeddings/oleObject15.bin" ContentType="application/vnd.openxmlformats-officedocument.oleObject"/>
  <Override PartName="/ppt/embeddings/oleObject16.bin" ContentType="application/vnd.openxmlformats-officedocument.oleObject"/>
  <Override PartName="/ppt/embeddings/oleObject17.bin" ContentType="application/vnd.openxmlformats-officedocument.oleObject"/>
  <Override PartName="/ppt/embeddings/oleObject18.bin" ContentType="application/vnd.openxmlformats-officedocument.oleObject"/>
  <Override PartName="/ppt/embeddings/oleObject19.bin" ContentType="application/vnd.openxmlformats-officedocument.oleObject"/>
  <Override PartName="/ppt/embeddings/oleObject20.bin" ContentType="application/vnd.openxmlformats-officedocument.oleObject"/>
  <Override PartName="/ppt/embeddings/oleObject21.bin" ContentType="application/vnd.openxmlformats-officedocument.oleObject"/>
  <Override PartName="/ppt/embeddings/oleObject22.bin" ContentType="application/vnd.openxmlformats-officedocument.oleObject"/>
  <Override PartName="/ppt/embeddings/oleObject23.bin" ContentType="application/vnd.openxmlformats-officedocument.oleObject"/>
  <Override PartName="/ppt/embeddings/oleObject24.bin" ContentType="application/vnd.openxmlformats-officedocument.oleObject"/>
  <Override PartName="/ppt/embeddings/oleObject25.bin" ContentType="application/vnd.openxmlformats-officedocument.oleObject"/>
  <Override PartName="/ppt/notesSlides/notesSlide1.xml" ContentType="application/vnd.openxmlformats-officedocument.presentationml.notesSlide+xml"/>
  <Override PartName="/ppt/embeddings/oleObject26.bin" ContentType="application/vnd.openxmlformats-officedocument.oleObject"/>
  <Override PartName="/ppt/embeddings/oleObject27.bin" ContentType="application/vnd.openxmlformats-officedocument.oleObject"/>
  <Override PartName="/ppt/embeddings/oleObject28.bin" ContentType="application/vnd.openxmlformats-officedocument.oleObject"/>
  <Override PartName="/ppt/embeddings/oleObject29.bin" ContentType="application/vnd.openxmlformats-officedocument.oleObject"/>
  <Override PartName="/ppt/embeddings/oleObject30.bin" ContentType="application/vnd.openxmlformats-officedocument.oleObject"/>
  <Override PartName="/ppt/embeddings/oleObject31.bin" ContentType="application/vnd.openxmlformats-officedocument.oleObject"/>
  <Override PartName="/ppt/embeddings/oleObject32.bin" ContentType="application/vnd.openxmlformats-officedocument.oleObject"/>
  <Override PartName="/ppt/embeddings/oleObject33.bin" ContentType="application/vnd.openxmlformats-officedocument.oleObject"/>
  <Override PartName="/ppt/embeddings/oleObject34.bin" ContentType="application/vnd.openxmlformats-officedocument.oleObject"/>
  <Override PartName="/ppt/embeddings/oleObject35.bin" ContentType="application/vnd.openxmlformats-officedocument.oleObject"/>
  <Override PartName="/ppt/embeddings/oleObject36.bin" ContentType="application/vnd.openxmlformats-officedocument.oleObject"/>
  <Override PartName="/ppt/embeddings/oleObject37.bin" ContentType="application/vnd.openxmlformats-officedocument.oleObject"/>
  <Override PartName="/ppt/embeddings/oleObject38.bin" ContentType="application/vnd.openxmlformats-officedocument.oleObject"/>
  <Override PartName="/ppt/embeddings/oleObject39.bin" ContentType="application/vnd.openxmlformats-officedocument.oleObject"/>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7"/>
  </p:notesMasterIdLst>
  <p:sldIdLst>
    <p:sldId id="298" r:id="rId2"/>
    <p:sldId id="376" r:id="rId3"/>
    <p:sldId id="273" r:id="rId4"/>
    <p:sldId id="377" r:id="rId5"/>
    <p:sldId id="378" r:id="rId6"/>
    <p:sldId id="393" r:id="rId7"/>
    <p:sldId id="395" r:id="rId8"/>
    <p:sldId id="394" r:id="rId9"/>
    <p:sldId id="261" r:id="rId10"/>
    <p:sldId id="262" r:id="rId11"/>
    <p:sldId id="263" r:id="rId12"/>
    <p:sldId id="264" r:id="rId13"/>
    <p:sldId id="265" r:id="rId14"/>
    <p:sldId id="266" r:id="rId15"/>
    <p:sldId id="267" r:id="rId16"/>
    <p:sldId id="284" r:id="rId17"/>
    <p:sldId id="301" r:id="rId18"/>
    <p:sldId id="372" r:id="rId19"/>
    <p:sldId id="333" r:id="rId20"/>
    <p:sldId id="334" r:id="rId21"/>
    <p:sldId id="335" r:id="rId22"/>
    <p:sldId id="379" r:id="rId23"/>
    <p:sldId id="380" r:id="rId24"/>
    <p:sldId id="381" r:id="rId25"/>
    <p:sldId id="386" r:id="rId26"/>
    <p:sldId id="392" r:id="rId27"/>
    <p:sldId id="387" r:id="rId28"/>
    <p:sldId id="388" r:id="rId29"/>
    <p:sldId id="389" r:id="rId30"/>
    <p:sldId id="390" r:id="rId31"/>
    <p:sldId id="391" r:id="rId32"/>
    <p:sldId id="382" r:id="rId33"/>
    <p:sldId id="383" r:id="rId34"/>
    <p:sldId id="384" r:id="rId35"/>
    <p:sldId id="385" r:id="rId36"/>
  </p:sldIdLst>
  <p:sldSz cx="9144000" cy="6858000" type="screen4x3"/>
  <p:notesSz cx="6858000" cy="9144000"/>
  <p:defaultTextStyle>
    <a:defPPr>
      <a:defRPr lang="en-US"/>
    </a:defPPr>
    <a:lvl1pPr algn="l" defTabSz="457200" rtl="0" fontAlgn="base">
      <a:spcBef>
        <a:spcPct val="0"/>
      </a:spcBef>
      <a:spcAft>
        <a:spcPct val="0"/>
      </a:spcAft>
      <a:defRPr sz="2400" kern="1200">
        <a:solidFill>
          <a:schemeClr val="tx1"/>
        </a:solidFill>
        <a:latin typeface="Arial" charset="0"/>
        <a:ea typeface="ＭＳ Ｐゴシック" charset="-128"/>
        <a:cs typeface="ＭＳ Ｐゴシック" charset="-128"/>
      </a:defRPr>
    </a:lvl1pPr>
    <a:lvl2pPr marL="457200" algn="l" defTabSz="457200" rtl="0" fontAlgn="base">
      <a:spcBef>
        <a:spcPct val="0"/>
      </a:spcBef>
      <a:spcAft>
        <a:spcPct val="0"/>
      </a:spcAft>
      <a:defRPr sz="2400" kern="1200">
        <a:solidFill>
          <a:schemeClr val="tx1"/>
        </a:solidFill>
        <a:latin typeface="Arial" charset="0"/>
        <a:ea typeface="ＭＳ Ｐゴシック" charset="-128"/>
        <a:cs typeface="ＭＳ Ｐゴシック" charset="-128"/>
      </a:defRPr>
    </a:lvl2pPr>
    <a:lvl3pPr marL="914400" algn="l" defTabSz="457200" rtl="0" fontAlgn="base">
      <a:spcBef>
        <a:spcPct val="0"/>
      </a:spcBef>
      <a:spcAft>
        <a:spcPct val="0"/>
      </a:spcAft>
      <a:defRPr sz="2400" kern="1200">
        <a:solidFill>
          <a:schemeClr val="tx1"/>
        </a:solidFill>
        <a:latin typeface="Arial" charset="0"/>
        <a:ea typeface="ＭＳ Ｐゴシック" charset="-128"/>
        <a:cs typeface="ＭＳ Ｐゴシック" charset="-128"/>
      </a:defRPr>
    </a:lvl3pPr>
    <a:lvl4pPr marL="1371600" algn="l" defTabSz="457200" rtl="0" fontAlgn="base">
      <a:spcBef>
        <a:spcPct val="0"/>
      </a:spcBef>
      <a:spcAft>
        <a:spcPct val="0"/>
      </a:spcAft>
      <a:defRPr sz="2400" kern="1200">
        <a:solidFill>
          <a:schemeClr val="tx1"/>
        </a:solidFill>
        <a:latin typeface="Arial" charset="0"/>
        <a:ea typeface="ＭＳ Ｐゴシック" charset="-128"/>
        <a:cs typeface="ＭＳ Ｐゴシック" charset="-128"/>
      </a:defRPr>
    </a:lvl4pPr>
    <a:lvl5pPr marL="1828800" algn="l" defTabSz="457200" rtl="0" fontAlgn="base">
      <a:spcBef>
        <a:spcPct val="0"/>
      </a:spcBef>
      <a:spcAft>
        <a:spcPct val="0"/>
      </a:spcAft>
      <a:defRPr sz="2400" kern="1200">
        <a:solidFill>
          <a:schemeClr val="tx1"/>
        </a:solidFill>
        <a:latin typeface="Arial" charset="0"/>
        <a:ea typeface="ＭＳ Ｐゴシック" charset="-128"/>
        <a:cs typeface="ＭＳ Ｐゴシック" charset="-128"/>
      </a:defRPr>
    </a:lvl5pPr>
    <a:lvl6pPr marL="2286000" algn="l" defTabSz="457200" rtl="0" eaLnBrk="1" latinLnBrk="0" hangingPunct="1">
      <a:defRPr sz="2400" kern="1200">
        <a:solidFill>
          <a:schemeClr val="tx1"/>
        </a:solidFill>
        <a:latin typeface="Arial" charset="0"/>
        <a:ea typeface="ＭＳ Ｐゴシック" charset="-128"/>
        <a:cs typeface="ＭＳ Ｐゴシック" charset="-128"/>
      </a:defRPr>
    </a:lvl6pPr>
    <a:lvl7pPr marL="2743200" algn="l" defTabSz="457200" rtl="0" eaLnBrk="1" latinLnBrk="0" hangingPunct="1">
      <a:defRPr sz="2400" kern="1200">
        <a:solidFill>
          <a:schemeClr val="tx1"/>
        </a:solidFill>
        <a:latin typeface="Arial" charset="0"/>
        <a:ea typeface="ＭＳ Ｐゴシック" charset="-128"/>
        <a:cs typeface="ＭＳ Ｐゴシック" charset="-128"/>
      </a:defRPr>
    </a:lvl7pPr>
    <a:lvl8pPr marL="3200400" algn="l" defTabSz="457200" rtl="0" eaLnBrk="1" latinLnBrk="0" hangingPunct="1">
      <a:defRPr sz="2400" kern="1200">
        <a:solidFill>
          <a:schemeClr val="tx1"/>
        </a:solidFill>
        <a:latin typeface="Arial" charset="0"/>
        <a:ea typeface="ＭＳ Ｐゴシック" charset="-128"/>
        <a:cs typeface="ＭＳ Ｐゴシック" charset="-128"/>
      </a:defRPr>
    </a:lvl8pPr>
    <a:lvl9pPr marL="3657600" algn="l" defTabSz="457200" rtl="0" eaLnBrk="1" latinLnBrk="0" hangingPunct="1">
      <a:defRPr sz="2400" kern="1200">
        <a:solidFill>
          <a:schemeClr val="tx1"/>
        </a:solidFill>
        <a:latin typeface="Arial"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90" d="100"/>
          <a:sy n="90" d="100"/>
        </p:scale>
        <p:origin x="-1808" y="-104"/>
      </p:cViewPr>
      <p:guideLst>
        <p:guide orient="horz" pos="2160"/>
        <p:guide pos="2880"/>
      </p:guideLst>
    </p:cSldViewPr>
  </p:slideViewPr>
  <p:outlineViewPr>
    <p:cViewPr>
      <p:scale>
        <a:sx n="33" d="100"/>
        <a:sy n="33" d="100"/>
      </p:scale>
      <p:origin x="0" y="36248"/>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notesMaster" Target="notesMasters/notesMaster1.xml"/><Relationship Id="rId38" Type="http://schemas.openxmlformats.org/officeDocument/2006/relationships/printerSettings" Target="printerSettings/printerSettings1.bin"/><Relationship Id="rId39" Type="http://schemas.openxmlformats.org/officeDocument/2006/relationships/presProps" Target="presProps.xml"/><Relationship Id="rId40" Type="http://schemas.openxmlformats.org/officeDocument/2006/relationships/viewProps" Target="viewProps.xml"/><Relationship Id="rId41" Type="http://schemas.openxmlformats.org/officeDocument/2006/relationships/theme" Target="theme/theme1.xml"/><Relationship Id="rId4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8.emf"/><Relationship Id="rId2" Type="http://schemas.openxmlformats.org/officeDocument/2006/relationships/image" Target="../media/image29.emf"/><Relationship Id="rId3" Type="http://schemas.openxmlformats.org/officeDocument/2006/relationships/image" Target="../media/image30.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91.emf"/><Relationship Id="rId2" Type="http://schemas.openxmlformats.org/officeDocument/2006/relationships/image" Target="../media/image92.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9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1.emf"/><Relationship Id="rId2" Type="http://schemas.openxmlformats.org/officeDocument/2006/relationships/image" Target="../media/image3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3.emf"/><Relationship Id="rId2" Type="http://schemas.openxmlformats.org/officeDocument/2006/relationships/image" Target="../media/image34.emf"/></Relationships>
</file>

<file path=ppt/drawings/_rels/vmlDrawing4.vml.rels><?xml version="1.0" encoding="UTF-8" standalone="yes"?>
<Relationships xmlns="http://schemas.openxmlformats.org/package/2006/relationships"><Relationship Id="rId11" Type="http://schemas.openxmlformats.org/officeDocument/2006/relationships/image" Target="../media/image50.emf"/><Relationship Id="rId12" Type="http://schemas.openxmlformats.org/officeDocument/2006/relationships/image" Target="../media/image51.emf"/><Relationship Id="rId13" Type="http://schemas.openxmlformats.org/officeDocument/2006/relationships/image" Target="../media/image52.emf"/><Relationship Id="rId14" Type="http://schemas.openxmlformats.org/officeDocument/2006/relationships/image" Target="../media/image53.emf"/><Relationship Id="rId1" Type="http://schemas.openxmlformats.org/officeDocument/2006/relationships/image" Target="../media/image40.emf"/><Relationship Id="rId2" Type="http://schemas.openxmlformats.org/officeDocument/2006/relationships/image" Target="../media/image41.emf"/><Relationship Id="rId3" Type="http://schemas.openxmlformats.org/officeDocument/2006/relationships/image" Target="../media/image42.emf"/><Relationship Id="rId4" Type="http://schemas.openxmlformats.org/officeDocument/2006/relationships/image" Target="../media/image43.emf"/><Relationship Id="rId5" Type="http://schemas.openxmlformats.org/officeDocument/2006/relationships/image" Target="../media/image44.emf"/><Relationship Id="rId6" Type="http://schemas.openxmlformats.org/officeDocument/2006/relationships/image" Target="../media/image45.emf"/><Relationship Id="rId7" Type="http://schemas.openxmlformats.org/officeDocument/2006/relationships/image" Target="../media/image46.emf"/><Relationship Id="rId8" Type="http://schemas.openxmlformats.org/officeDocument/2006/relationships/image" Target="../media/image47.emf"/><Relationship Id="rId9" Type="http://schemas.openxmlformats.org/officeDocument/2006/relationships/image" Target="../media/image48.emf"/><Relationship Id="rId10" Type="http://schemas.openxmlformats.org/officeDocument/2006/relationships/image" Target="../media/image49.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57.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60.emf"/><Relationship Id="rId2" Type="http://schemas.openxmlformats.org/officeDocument/2006/relationships/image" Target="../media/image6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63.e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82.emf"/><Relationship Id="rId4" Type="http://schemas.openxmlformats.org/officeDocument/2006/relationships/image" Target="../media/image83.emf"/><Relationship Id="rId5" Type="http://schemas.openxmlformats.org/officeDocument/2006/relationships/image" Target="../media/image84.emf"/><Relationship Id="rId6" Type="http://schemas.openxmlformats.org/officeDocument/2006/relationships/image" Target="../media/image85.emf"/><Relationship Id="rId7" Type="http://schemas.openxmlformats.org/officeDocument/2006/relationships/image" Target="../media/image86.emf"/><Relationship Id="rId8" Type="http://schemas.openxmlformats.org/officeDocument/2006/relationships/image" Target="../media/image87.emf"/><Relationship Id="rId9" Type="http://schemas.openxmlformats.org/officeDocument/2006/relationships/image" Target="../media/image88.emf"/><Relationship Id="rId1" Type="http://schemas.openxmlformats.org/officeDocument/2006/relationships/image" Target="../media/image80.emf"/><Relationship Id="rId2" Type="http://schemas.openxmlformats.org/officeDocument/2006/relationships/image" Target="../media/image8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89.emf"/><Relationship Id="rId2" Type="http://schemas.openxmlformats.org/officeDocument/2006/relationships/image" Target="../media/image9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5" charset="0"/>
                <a:ea typeface="ＭＳ Ｐゴシック" pitchFamily="35" charset="-128"/>
                <a:cs typeface="ＭＳ Ｐゴシック" pitchFamily="35" charset="-128"/>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itchFamily="35" charset="0"/>
                <a:ea typeface="ＭＳ Ｐゴシック" pitchFamily="35" charset="-128"/>
                <a:cs typeface="ＭＳ Ｐゴシック" pitchFamily="35" charset="-128"/>
              </a:defRPr>
            </a:lvl1pPr>
          </a:lstStyle>
          <a:p>
            <a:pPr>
              <a:defRPr/>
            </a:pPr>
            <a:fld id="{C58DC5F8-54C2-5F43-B6D9-0C390C4B05EA}" type="datetime1">
              <a:rPr lang="en-US"/>
              <a:pPr>
                <a:defRPr/>
              </a:pPr>
              <a:t>10/4/13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5" charset="0"/>
                <a:ea typeface="ＭＳ Ｐゴシック" pitchFamily="35" charset="-128"/>
                <a:cs typeface="ＭＳ Ｐゴシック" pitchFamily="35" charset="-128"/>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itchFamily="35" charset="0"/>
                <a:ea typeface="ＭＳ Ｐゴシック" pitchFamily="35" charset="-128"/>
                <a:cs typeface="ＭＳ Ｐゴシック" pitchFamily="35" charset="-128"/>
              </a:defRPr>
            </a:lvl1pPr>
          </a:lstStyle>
          <a:p>
            <a:pPr>
              <a:defRPr/>
            </a:pPr>
            <a:fld id="{39FDEDDE-116C-BE4E-A280-7957A6785699}" type="slidenum">
              <a:rPr lang="en-US"/>
              <a:pPr>
                <a:defRPr/>
              </a:pPr>
              <a:t>‹#›</a:t>
            </a:fld>
            <a:endParaRPr lang="en-US"/>
          </a:p>
        </p:txBody>
      </p:sp>
    </p:spTree>
    <p:extLst>
      <p:ext uri="{BB962C8B-B14F-4D97-AF65-F5344CB8AC3E}">
        <p14:creationId xmlns:p14="http://schemas.microsoft.com/office/powerpoint/2010/main" val="2277641198"/>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35" charset="-128"/>
        <a:cs typeface="ＭＳ Ｐゴシック" pitchFamily="3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3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3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3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3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a typeface="ＭＳ Ｐゴシック" charset="0"/>
              <a:cs typeface="ＭＳ Ｐゴシック" charset="0"/>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B7CED77-304B-9D45-9103-D9B082D655D1}" type="slidenum">
              <a:rPr lang="en-US" sz="1200"/>
              <a:pPr eaLnBrk="1" hangingPunct="1"/>
              <a:t>29</a:t>
            </a:fld>
            <a:endParaRPr 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285DD1CE-AEB7-9547-8E10-B1D3CFD69CFB}" type="datetime1">
              <a:rPr lang="en-US"/>
              <a:pPr>
                <a:defRPr/>
              </a:pPr>
              <a:t>10/4/13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8FA2C64-B269-9341-A395-2575738006C9}"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1022782-A050-E646-8637-D84619B85FA1}" type="datetime1">
              <a:rPr lang="en-US"/>
              <a:pPr>
                <a:defRPr/>
              </a:pPr>
              <a:t>10/4/13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B9F21AC-4ED2-C443-B894-E54E63AB9247}"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BC8EC9C-98B0-834C-9863-2C7F3989EACC}" type="datetime1">
              <a:rPr lang="en-US"/>
              <a:pPr>
                <a:defRPr/>
              </a:pPr>
              <a:t>10/4/13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5DA73EE-44C8-7D48-BB30-9BD6C38F753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385B433-B1E9-9D48-9739-2B408505A347}" type="datetime1">
              <a:rPr lang="en-US"/>
              <a:pPr>
                <a:defRPr/>
              </a:pPr>
              <a:t>10/4/13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729A0F3-7469-5D43-B31E-038A64D4264F}"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7A834A05-8CF3-1A48-B6D9-6B2B6A316F20}" type="datetime1">
              <a:rPr lang="en-US"/>
              <a:pPr>
                <a:defRPr/>
              </a:pPr>
              <a:t>10/4/13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4E4F125-CEBE-C948-A396-7E3225FA09BF}"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E3404564-EEBC-2940-A924-DE6D33DC3F6C}" type="datetime1">
              <a:rPr lang="en-US"/>
              <a:pPr>
                <a:defRPr/>
              </a:pPr>
              <a:t>10/4/13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570B8B4-FAB9-3149-A988-11B9D65355B1}"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4C0A6307-17E8-0045-9467-A467E5E2EC6E}" type="datetime1">
              <a:rPr lang="en-US"/>
              <a:pPr>
                <a:defRPr/>
              </a:pPr>
              <a:t>10/4/13</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A796452B-F199-D749-BABB-9F464C88BA65}"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3A8D60BC-D11C-7848-8ECD-5367E3641F19}" type="datetime1">
              <a:rPr lang="en-US"/>
              <a:pPr>
                <a:defRPr/>
              </a:pPr>
              <a:t>10/4/13</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A3631955-1B6C-E947-B201-A307A46A9AB7}"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1907BA1-18A4-854A-AF5E-2A4A9E9B3B1F}" type="datetime1">
              <a:rPr lang="en-US"/>
              <a:pPr>
                <a:defRPr/>
              </a:pPr>
              <a:t>10/4/13</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49590A77-98B0-4E42-8AAB-B484A8B9210B}"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61277CB-C57A-7B4D-B0BC-1FF2D023D1AC}" type="datetime1">
              <a:rPr lang="en-US"/>
              <a:pPr>
                <a:defRPr/>
              </a:pPr>
              <a:t>10/4/13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749D389-1F1B-1045-8FD8-3F41D7E86BD0}"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3D44E90-913D-1942-A6D1-121FAEF42B41}" type="datetime1">
              <a:rPr lang="en-US"/>
              <a:pPr>
                <a:defRPr/>
              </a:pPr>
              <a:t>10/4/13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7A58AFF-226A-4547-A2E6-1F0E5E40B6E7}"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pPr>
              <a:defRPr/>
            </a:pPr>
            <a:fld id="{362074AD-16A9-8C48-B315-7D25CC77C10E}" type="datetime1">
              <a:rPr lang="en-US"/>
              <a:pPr>
                <a:defRPr/>
              </a:pPr>
              <a:t>10/4/13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cs typeface="+mn-cs"/>
              </a:defRPr>
            </a:lvl1pPr>
          </a:lstStyle>
          <a:p>
            <a:pPr>
              <a:defRPr/>
            </a:pPr>
            <a:fld id="{EFB4200E-A6C0-7A43-A330-1D58934F0AF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33" charset="-128"/>
          <a:cs typeface="ＭＳ Ｐゴシック" pitchFamily="33" charset="-128"/>
        </a:defRPr>
      </a:lvl1pPr>
      <a:lvl2pPr algn="ctr" defTabSz="457200" rtl="0" eaLnBrk="0" fontAlgn="base" hangingPunct="0">
        <a:spcBef>
          <a:spcPct val="0"/>
        </a:spcBef>
        <a:spcAft>
          <a:spcPct val="0"/>
        </a:spcAft>
        <a:defRPr sz="4400">
          <a:solidFill>
            <a:schemeClr val="tx1"/>
          </a:solidFill>
          <a:latin typeface="Calibri" pitchFamily="33" charset="0"/>
          <a:ea typeface="ＭＳ Ｐゴシック" pitchFamily="33" charset="-128"/>
          <a:cs typeface="ＭＳ Ｐゴシック" pitchFamily="33" charset="-128"/>
        </a:defRPr>
      </a:lvl2pPr>
      <a:lvl3pPr algn="ctr" defTabSz="457200" rtl="0" eaLnBrk="0" fontAlgn="base" hangingPunct="0">
        <a:spcBef>
          <a:spcPct val="0"/>
        </a:spcBef>
        <a:spcAft>
          <a:spcPct val="0"/>
        </a:spcAft>
        <a:defRPr sz="4400">
          <a:solidFill>
            <a:schemeClr val="tx1"/>
          </a:solidFill>
          <a:latin typeface="Calibri" pitchFamily="33" charset="0"/>
          <a:ea typeface="ＭＳ Ｐゴシック" pitchFamily="33" charset="-128"/>
          <a:cs typeface="ＭＳ Ｐゴシック" pitchFamily="33" charset="-128"/>
        </a:defRPr>
      </a:lvl3pPr>
      <a:lvl4pPr algn="ctr" defTabSz="457200" rtl="0" eaLnBrk="0" fontAlgn="base" hangingPunct="0">
        <a:spcBef>
          <a:spcPct val="0"/>
        </a:spcBef>
        <a:spcAft>
          <a:spcPct val="0"/>
        </a:spcAft>
        <a:defRPr sz="4400">
          <a:solidFill>
            <a:schemeClr val="tx1"/>
          </a:solidFill>
          <a:latin typeface="Calibri" pitchFamily="33" charset="0"/>
          <a:ea typeface="ＭＳ Ｐゴシック" pitchFamily="33" charset="-128"/>
          <a:cs typeface="ＭＳ Ｐゴシック" pitchFamily="33" charset="-128"/>
        </a:defRPr>
      </a:lvl4pPr>
      <a:lvl5pPr algn="ctr" defTabSz="457200" rtl="0" eaLnBrk="0" fontAlgn="base" hangingPunct="0">
        <a:spcBef>
          <a:spcPct val="0"/>
        </a:spcBef>
        <a:spcAft>
          <a:spcPct val="0"/>
        </a:spcAft>
        <a:defRPr sz="4400">
          <a:solidFill>
            <a:schemeClr val="tx1"/>
          </a:solidFill>
          <a:latin typeface="Calibri" pitchFamily="33" charset="0"/>
          <a:ea typeface="ＭＳ Ｐゴシック" pitchFamily="33" charset="-128"/>
          <a:cs typeface="ＭＳ Ｐゴシック" pitchFamily="33" charset="-128"/>
        </a:defRPr>
      </a:lvl5pPr>
      <a:lvl6pPr marL="457200" algn="ctr" defTabSz="457200" rtl="0" fontAlgn="base">
        <a:spcBef>
          <a:spcPct val="0"/>
        </a:spcBef>
        <a:spcAft>
          <a:spcPct val="0"/>
        </a:spcAft>
        <a:defRPr sz="4400">
          <a:solidFill>
            <a:schemeClr val="tx1"/>
          </a:solidFill>
          <a:latin typeface="Calibri" pitchFamily="33" charset="0"/>
          <a:ea typeface="ＭＳ Ｐゴシック" pitchFamily="33" charset="-128"/>
          <a:cs typeface="ＭＳ Ｐゴシック" pitchFamily="33" charset="-128"/>
        </a:defRPr>
      </a:lvl6pPr>
      <a:lvl7pPr marL="914400" algn="ctr" defTabSz="457200" rtl="0" fontAlgn="base">
        <a:spcBef>
          <a:spcPct val="0"/>
        </a:spcBef>
        <a:spcAft>
          <a:spcPct val="0"/>
        </a:spcAft>
        <a:defRPr sz="4400">
          <a:solidFill>
            <a:schemeClr val="tx1"/>
          </a:solidFill>
          <a:latin typeface="Calibri" pitchFamily="33" charset="0"/>
          <a:ea typeface="ＭＳ Ｐゴシック" pitchFamily="33" charset="-128"/>
          <a:cs typeface="ＭＳ Ｐゴシック" pitchFamily="33" charset="-128"/>
        </a:defRPr>
      </a:lvl7pPr>
      <a:lvl8pPr marL="1371600" algn="ctr" defTabSz="457200" rtl="0" fontAlgn="base">
        <a:spcBef>
          <a:spcPct val="0"/>
        </a:spcBef>
        <a:spcAft>
          <a:spcPct val="0"/>
        </a:spcAft>
        <a:defRPr sz="4400">
          <a:solidFill>
            <a:schemeClr val="tx1"/>
          </a:solidFill>
          <a:latin typeface="Calibri" pitchFamily="33" charset="0"/>
          <a:ea typeface="ＭＳ Ｐゴシック" pitchFamily="33" charset="-128"/>
          <a:cs typeface="ＭＳ Ｐゴシック" pitchFamily="33" charset="-128"/>
        </a:defRPr>
      </a:lvl8pPr>
      <a:lvl9pPr marL="1828800" algn="ctr" defTabSz="457200" rtl="0" fontAlgn="base">
        <a:spcBef>
          <a:spcPct val="0"/>
        </a:spcBef>
        <a:spcAft>
          <a:spcPct val="0"/>
        </a:spcAft>
        <a:defRPr sz="4400">
          <a:solidFill>
            <a:schemeClr val="tx1"/>
          </a:solidFill>
          <a:latin typeface="Calibri" pitchFamily="33" charset="0"/>
          <a:ea typeface="ＭＳ Ｐゴシック" pitchFamily="33" charset="-128"/>
          <a:cs typeface="ＭＳ Ｐゴシック" pitchFamily="33"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33" charset="-128"/>
          <a:cs typeface="ＭＳ Ｐゴシック" pitchFamily="33"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33"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33"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33"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33"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1.jpeg"/><Relationship Id="rId12" Type="http://schemas.openxmlformats.org/officeDocument/2006/relationships/image" Target="../media/image2.jpeg"/><Relationship Id="rId13" Type="http://schemas.openxmlformats.org/officeDocument/2006/relationships/image" Target="../media/image3.png"/><Relationship Id="rId14" Type="http://schemas.openxmlformats.org/officeDocument/2006/relationships/image" Target="../media/image4.png"/><Relationship Id="rId15" Type="http://schemas.openxmlformats.org/officeDocument/2006/relationships/image" Target="../media/image5.png"/><Relationship Id="rId1" Type="http://schemas.microsoft.com/office/2007/relationships/media" Target="file://localhost/PTSOS/PTSOS%20%232%20Files/Momentum/rocketlab1.MOV" TargetMode="External"/><Relationship Id="rId2" Type="http://schemas.openxmlformats.org/officeDocument/2006/relationships/video" Target="file://localhost/PTSOS/PTSOS%20%232%20Files/Momentum/rocketlab1.MOV" TargetMode="External"/><Relationship Id="rId3" Type="http://schemas.microsoft.com/office/2007/relationships/media" Target="file://localhost/PTSOS/PTSOS%20%232%20Files/Momentum/2dplab1.MOV" TargetMode="External"/><Relationship Id="rId4" Type="http://schemas.openxmlformats.org/officeDocument/2006/relationships/video" Target="file://localhost/PTSOS/PTSOS%20%232%20Files/Momentum/2dplab1.MOV" TargetMode="External"/><Relationship Id="rId5" Type="http://schemas.microsoft.com/office/2007/relationships/media" Target="file://localhost/PTSOS/PTSOS%20%232%20Files/Momentum/CokeVsDiet.MOV" TargetMode="External"/><Relationship Id="rId6" Type="http://schemas.openxmlformats.org/officeDocument/2006/relationships/video" Target="file://localhost/PTSOS/PTSOS%20%232%20Files/Momentum/CokeVsDiet.MOV" TargetMode="External"/><Relationship Id="rId7" Type="http://schemas.openxmlformats.org/officeDocument/2006/relationships/slideLayout" Target="../slideLayouts/slideLayout2.xml"/><Relationship Id="rId8" Type="http://schemas.openxmlformats.org/officeDocument/2006/relationships/hyperlink" Target="http://www.arborsci.com/air-powered-puck" TargetMode="External"/><Relationship Id="rId9" Type="http://schemas.openxmlformats.org/officeDocument/2006/relationships/hyperlink" Target="http://www.pasco.com/prodCatalog/SE/SE-7335_hover-puck/" TargetMode="External"/><Relationship Id="rId10" Type="http://schemas.openxmlformats.org/officeDocument/2006/relationships/hyperlink" Target="http://youtu.be/MRJM0Sp7ItQ"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file://localhost/PTSOS/PTSOS%20%232%20Files/Peer%20Instruction/ConcepTests%20-%20PowerPoint%20files/CT_forces.ppt"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www.iclicker.com/" TargetMode="External"/><Relationship Id="rId4" Type="http://schemas.openxmlformats.org/officeDocument/2006/relationships/hyperlink" Target="http://www.qwizdom.com/" TargetMode="External"/><Relationship Id="rId5" Type="http://schemas.openxmlformats.org/officeDocument/2006/relationships/hyperlink" Target="http://www.polleverywhere.com/highered-student-response-system?gclid=CKXP9MCQlqsCFSgbQgodykKGtQ" TargetMode="External"/><Relationship Id="rId6" Type="http://schemas.openxmlformats.org/officeDocument/2006/relationships/hyperlink" Target="http://eclicker.com/" TargetMode="External"/><Relationship Id="rId7" Type="http://schemas.openxmlformats.org/officeDocument/2006/relationships/hyperlink" Target="http://www.socrative.com/" TargetMode="External"/><Relationship Id="rId8" Type="http://schemas.openxmlformats.org/officeDocument/2006/relationships/hyperlink" Target="https://www.plickers.com/" TargetMode="External"/><Relationship Id="rId9" Type="http://schemas.openxmlformats.org/officeDocument/2006/relationships/hyperlink" Target="http://www.staples.com/Index-Cards/cat_CL100604" TargetMode="External"/><Relationship Id="rId10" Type="http://schemas.openxmlformats.org/officeDocument/2006/relationships/hyperlink" Target="http://www.colorado.edu/physics/EducationIssues/cts/index.htm" TargetMode="External"/><Relationship Id="rId1" Type="http://schemas.openxmlformats.org/officeDocument/2006/relationships/slideLayout" Target="../slideLayouts/slideLayout2.xml"/><Relationship Id="rId2" Type="http://schemas.openxmlformats.org/officeDocument/2006/relationships/hyperlink" Target="http://www.renlearn.com/2know/?gclid=CM2Cho2QlqsCFSg1gwodYGsweQ"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amazon.com/Five-Easy-Lessons-Strategies-Successful/dp/0805387021" TargetMode="External"/><Relationship Id="rId4" Type="http://schemas.openxmlformats.org/officeDocument/2006/relationships/hyperlink" Target="http://www.amazon.com/Interactive-Lecture-Demonstrations-Learning-Introductory/dp/0471487740" TargetMode="External"/><Relationship Id="rId5" Type="http://schemas.openxmlformats.org/officeDocument/2006/relationships/hyperlink" Target="http://www.amazon.com/Ranking-Task-Exercises-Physics-Student/dp/013144851X" TargetMode="External"/><Relationship Id="rId6" Type="http://schemas.openxmlformats.org/officeDocument/2006/relationships/hyperlink" Target="http://modeling.asu.edu/modeling-HS.html" TargetMode="External"/><Relationship Id="rId7" Type="http://schemas.openxmlformats.org/officeDocument/2006/relationships/hyperlink" Target="http://apphysicsb.homestead.com/teach.html%23anchor_18" TargetMode="External"/><Relationship Id="rId8" Type="http://schemas.openxmlformats.org/officeDocument/2006/relationships/hyperlink" Target="http://www.peoplescollegeprep.com/product/Understanding-Physics/Karen-Cummings/9780471370994/166/" TargetMode="External"/><Relationship Id="rId9" Type="http://schemas.openxmlformats.org/officeDocument/2006/relationships/hyperlink" Target="http://www.pearsonhighered.com/pearsonhigheredus/educator/product/products_detail.page?isbn=9780805386851&amp;forced_logout=forced_logged_out" TargetMode="External"/><Relationship Id="rId10" Type="http://schemas.openxmlformats.org/officeDocument/2006/relationships/hyperlink" Target="http://www.pop4e.com/" TargetMode="External"/><Relationship Id="rId11" Type="http://schemas.openxmlformats.org/officeDocument/2006/relationships/slide" Target="slide2.xml"/><Relationship Id="rId1" Type="http://schemas.openxmlformats.org/officeDocument/2006/relationships/slideLayout" Target="../slideLayouts/slideLayout2.xml"/><Relationship Id="rId2" Type="http://schemas.openxmlformats.org/officeDocument/2006/relationships/hyperlink" Target="http://www.physics.umd.edu/~redish/" TargetMode="External"/></Relationships>
</file>

<file path=ppt/slides/_rels/slide16.xml.rels><?xml version="1.0" encoding="UTF-8" standalone="yes"?>
<Relationships xmlns="http://schemas.openxmlformats.org/package/2006/relationships"><Relationship Id="rId11" Type="http://schemas.openxmlformats.org/officeDocument/2006/relationships/slide" Target="slide2.xml"/><Relationship Id="rId12" Type="http://schemas.openxmlformats.org/officeDocument/2006/relationships/slide" Target="slide3.xml"/><Relationship Id="rId1" Type="http://schemas.openxmlformats.org/officeDocument/2006/relationships/vmlDrawing" Target="../drawings/vmlDrawing3.vml"/><Relationship Id="rId2" Type="http://schemas.openxmlformats.org/officeDocument/2006/relationships/slideLayout" Target="../slideLayouts/slideLayout2.xml"/><Relationship Id="rId3" Type="http://schemas.openxmlformats.org/officeDocument/2006/relationships/image" Target="../media/image35.png"/><Relationship Id="rId4" Type="http://schemas.openxmlformats.org/officeDocument/2006/relationships/image" Target="../media/image14.png"/><Relationship Id="rId5" Type="http://schemas.openxmlformats.org/officeDocument/2006/relationships/image" Target="../media/image36.png"/><Relationship Id="rId6" Type="http://schemas.openxmlformats.org/officeDocument/2006/relationships/image" Target="../media/image37.png"/><Relationship Id="rId7" Type="http://schemas.openxmlformats.org/officeDocument/2006/relationships/oleObject" Target="../embeddings/oleObject6.bin"/><Relationship Id="rId8" Type="http://schemas.openxmlformats.org/officeDocument/2006/relationships/image" Target="../media/image33.emf"/><Relationship Id="rId9" Type="http://schemas.openxmlformats.org/officeDocument/2006/relationships/oleObject" Target="../embeddings/oleObject7.bin"/><Relationship Id="rId10" Type="http://schemas.openxmlformats.org/officeDocument/2006/relationships/image" Target="../media/image34.emf"/></Relationships>
</file>

<file path=ppt/slides/_rels/slide17.xml.rels><?xml version="1.0" encoding="UTF-8" standalone="yes"?>
<Relationships xmlns="http://schemas.openxmlformats.org/package/2006/relationships"><Relationship Id="rId3" Type="http://schemas.microsoft.com/office/2007/relationships/media" Target="../media/media7.MOV"/><Relationship Id="rId4" Type="http://schemas.openxmlformats.org/officeDocument/2006/relationships/video" Target="../media/media7.MOV"/><Relationship Id="rId5" Type="http://schemas.openxmlformats.org/officeDocument/2006/relationships/slideLayout" Target="../slideLayouts/slideLayout2.xml"/><Relationship Id="rId6" Type="http://schemas.openxmlformats.org/officeDocument/2006/relationships/image" Target="../media/image38.png"/><Relationship Id="rId7" Type="http://schemas.openxmlformats.org/officeDocument/2006/relationships/image" Target="../media/image39.png"/><Relationship Id="rId1" Type="http://schemas.microsoft.com/office/2007/relationships/media" Target="file://localhost/Volumes/Time%20Machine%20Backups/Videos/PhysicsVideo/CircularMotion/RotorRide.m4v" TargetMode="External"/><Relationship Id="rId2" Type="http://schemas.openxmlformats.org/officeDocument/2006/relationships/video" Target="file://localhost/Volumes/Time%20Machine%20Backups/Videos/PhysicsVideo/CircularMotion/RotorRide.m4v" TargetMode="External"/></Relationships>
</file>

<file path=ppt/slides/_rels/slide18.xml.rels><?xml version="1.0" encoding="UTF-8" standalone="yes"?>
<Relationships xmlns="http://schemas.openxmlformats.org/package/2006/relationships"><Relationship Id="rId20" Type="http://schemas.openxmlformats.org/officeDocument/2006/relationships/oleObject" Target="../embeddings/oleObject14.bin"/><Relationship Id="rId21" Type="http://schemas.openxmlformats.org/officeDocument/2006/relationships/image" Target="../media/image46.emf"/><Relationship Id="rId22" Type="http://schemas.openxmlformats.org/officeDocument/2006/relationships/oleObject" Target="../embeddings/oleObject15.bin"/><Relationship Id="rId23" Type="http://schemas.openxmlformats.org/officeDocument/2006/relationships/image" Target="../media/image47.emf"/><Relationship Id="rId24" Type="http://schemas.openxmlformats.org/officeDocument/2006/relationships/oleObject" Target="../embeddings/oleObject16.bin"/><Relationship Id="rId25" Type="http://schemas.openxmlformats.org/officeDocument/2006/relationships/image" Target="../media/image48.emf"/><Relationship Id="rId26" Type="http://schemas.openxmlformats.org/officeDocument/2006/relationships/oleObject" Target="../embeddings/oleObject17.bin"/><Relationship Id="rId27" Type="http://schemas.openxmlformats.org/officeDocument/2006/relationships/image" Target="../media/image49.emf"/><Relationship Id="rId28" Type="http://schemas.openxmlformats.org/officeDocument/2006/relationships/oleObject" Target="../embeddings/oleObject18.bin"/><Relationship Id="rId29" Type="http://schemas.openxmlformats.org/officeDocument/2006/relationships/image" Target="../media/image50.emf"/><Relationship Id="rId1" Type="http://schemas.openxmlformats.org/officeDocument/2006/relationships/vmlDrawing" Target="../drawings/vmlDrawing4.vml"/><Relationship Id="rId2" Type="http://schemas.microsoft.com/office/2007/relationships/media" Target="file://localhost/PTSOS/PTSOS%20%232%20Files/Circular%20Motion/Rotor.m4v" TargetMode="External"/><Relationship Id="rId3" Type="http://schemas.openxmlformats.org/officeDocument/2006/relationships/video" Target="file://localhost/PTSOS/PTSOS%20%232%20Files/Circular%20Motion/Rotor.m4v" TargetMode="External"/><Relationship Id="rId4" Type="http://schemas.openxmlformats.org/officeDocument/2006/relationships/slideLayout" Target="../slideLayouts/slideLayout2.xml"/><Relationship Id="rId5" Type="http://schemas.openxmlformats.org/officeDocument/2006/relationships/image" Target="../media/image54.png"/><Relationship Id="rId30" Type="http://schemas.openxmlformats.org/officeDocument/2006/relationships/oleObject" Target="../embeddings/oleObject19.bin"/><Relationship Id="rId31" Type="http://schemas.openxmlformats.org/officeDocument/2006/relationships/image" Target="../media/image51.emf"/><Relationship Id="rId32" Type="http://schemas.openxmlformats.org/officeDocument/2006/relationships/oleObject" Target="../embeddings/oleObject20.bin"/><Relationship Id="rId9" Type="http://schemas.openxmlformats.org/officeDocument/2006/relationships/image" Target="../media/image41.emf"/><Relationship Id="rId6" Type="http://schemas.openxmlformats.org/officeDocument/2006/relationships/oleObject" Target="../embeddings/oleObject8.bin"/><Relationship Id="rId7" Type="http://schemas.openxmlformats.org/officeDocument/2006/relationships/image" Target="../media/image40.emf"/><Relationship Id="rId8" Type="http://schemas.openxmlformats.org/officeDocument/2006/relationships/oleObject" Target="../embeddings/oleObject9.bin"/><Relationship Id="rId33" Type="http://schemas.openxmlformats.org/officeDocument/2006/relationships/image" Target="../media/image52.emf"/><Relationship Id="rId34" Type="http://schemas.openxmlformats.org/officeDocument/2006/relationships/oleObject" Target="../embeddings/oleObject21.bin"/><Relationship Id="rId35" Type="http://schemas.openxmlformats.org/officeDocument/2006/relationships/image" Target="../media/image53.emf"/><Relationship Id="rId36" Type="http://schemas.openxmlformats.org/officeDocument/2006/relationships/slide" Target="slide2.xml"/><Relationship Id="rId10" Type="http://schemas.openxmlformats.org/officeDocument/2006/relationships/oleObject" Target="../embeddings/oleObject10.bin"/><Relationship Id="rId11" Type="http://schemas.openxmlformats.org/officeDocument/2006/relationships/image" Target="../media/image42.emf"/><Relationship Id="rId12" Type="http://schemas.openxmlformats.org/officeDocument/2006/relationships/oleObject" Target="../embeddings/oleObject11.bin"/><Relationship Id="rId13" Type="http://schemas.openxmlformats.org/officeDocument/2006/relationships/image" Target="../media/image43.emf"/><Relationship Id="rId14" Type="http://schemas.openxmlformats.org/officeDocument/2006/relationships/image" Target="../media/image55.png"/><Relationship Id="rId15" Type="http://schemas.openxmlformats.org/officeDocument/2006/relationships/image" Target="../media/image56.png"/><Relationship Id="rId16" Type="http://schemas.openxmlformats.org/officeDocument/2006/relationships/oleObject" Target="../embeddings/oleObject12.bin"/><Relationship Id="rId17" Type="http://schemas.openxmlformats.org/officeDocument/2006/relationships/image" Target="../media/image44.emf"/><Relationship Id="rId18" Type="http://schemas.openxmlformats.org/officeDocument/2006/relationships/oleObject" Target="../embeddings/oleObject13.bin"/><Relationship Id="rId19" Type="http://schemas.openxmlformats.org/officeDocument/2006/relationships/image" Target="../media/image45.emf"/><Relationship Id="rId37" Type="http://schemas.openxmlformats.org/officeDocument/2006/relationships/slide" Target="slide3.xml"/></Relationships>
</file>

<file path=ppt/slides/_rels/slide19.xml.rels><?xml version="1.0" encoding="UTF-8" standalone="yes"?>
<Relationships xmlns="http://schemas.openxmlformats.org/package/2006/relationships"><Relationship Id="rId3" Type="http://schemas.openxmlformats.org/officeDocument/2006/relationships/video" Target="file://localhost/PTSOS/PTSOS%20%232%20Files/Energy/HoppingToySlo-mo.MOV" TargetMode="External"/><Relationship Id="rId4" Type="http://schemas.openxmlformats.org/officeDocument/2006/relationships/slideLayout" Target="../slideLayouts/slideLayout2.xml"/><Relationship Id="rId5" Type="http://schemas.openxmlformats.org/officeDocument/2006/relationships/image" Target="../media/image8.png"/><Relationship Id="rId6" Type="http://schemas.openxmlformats.org/officeDocument/2006/relationships/oleObject" Target="../embeddings/oleObject22.bin"/><Relationship Id="rId7" Type="http://schemas.openxmlformats.org/officeDocument/2006/relationships/image" Target="../media/image57.emf"/><Relationship Id="rId8" Type="http://schemas.openxmlformats.org/officeDocument/2006/relationships/image" Target="../media/image58.png"/><Relationship Id="rId9" Type="http://schemas.openxmlformats.org/officeDocument/2006/relationships/hyperlink" Target="http://www.orientaltrading.com/monster-pop-ups-a2-12_2396-12-1.fltr?Ntt=monster+pop-ups" TargetMode="External"/><Relationship Id="rId10" Type="http://schemas.openxmlformats.org/officeDocument/2006/relationships/image" Target="../media/image59.png"/><Relationship Id="rId1" Type="http://schemas.openxmlformats.org/officeDocument/2006/relationships/vmlDrawing" Target="../drawings/vmlDrawing5.vml"/><Relationship Id="rId2" Type="http://schemas.microsoft.com/office/2007/relationships/media" Target="file://localhost/PTSOS/PTSOS%20%232%20Files/Energy/HoppingToySlo-mo.MOV" TargetMode="External"/></Relationships>
</file>

<file path=ppt/slides/_rels/slide2.xml.rels><?xml version="1.0" encoding="UTF-8" standalone="yes"?>
<Relationships xmlns="http://schemas.openxmlformats.org/package/2006/relationships"><Relationship Id="rId11" Type="http://schemas.openxmlformats.org/officeDocument/2006/relationships/image" Target="../media/image6.png"/><Relationship Id="rId12" Type="http://schemas.openxmlformats.org/officeDocument/2006/relationships/image" Target="../media/image7.jpeg"/><Relationship Id="rId13" Type="http://schemas.openxmlformats.org/officeDocument/2006/relationships/image" Target="../media/image8.png"/><Relationship Id="rId14" Type="http://schemas.openxmlformats.org/officeDocument/2006/relationships/image" Target="../media/image9.png"/><Relationship Id="rId1" Type="http://schemas.microsoft.com/office/2007/relationships/media" Target="../media/media1.m4v"/><Relationship Id="rId2" Type="http://schemas.openxmlformats.org/officeDocument/2006/relationships/video" Target="../media/media1.m4v"/><Relationship Id="rId3" Type="http://schemas.openxmlformats.org/officeDocument/2006/relationships/slideLayout" Target="../slideLayouts/slideLayout2.xml"/><Relationship Id="rId4" Type="http://schemas.openxmlformats.org/officeDocument/2006/relationships/slide" Target="slide22.xml"/><Relationship Id="rId5" Type="http://schemas.openxmlformats.org/officeDocument/2006/relationships/slide" Target="slide25.xml"/><Relationship Id="rId6" Type="http://schemas.openxmlformats.org/officeDocument/2006/relationships/slide" Target="slide26.xml"/><Relationship Id="rId7" Type="http://schemas.openxmlformats.org/officeDocument/2006/relationships/slide" Target="slide19.xml"/><Relationship Id="rId8" Type="http://schemas.openxmlformats.org/officeDocument/2006/relationships/slide" Target="slide27.xml"/><Relationship Id="rId9" Type="http://schemas.openxmlformats.org/officeDocument/2006/relationships/hyperlink" Target="file://localhost/PTSOS/PTSOS%20%232%20Files/Energy/Elastic-Collisions.ppt" TargetMode="External"/><Relationship Id="rId10" Type="http://schemas.openxmlformats.org/officeDocument/2006/relationships/slide" Target="slide9.xml"/></Relationships>
</file>

<file path=ppt/slides/_rels/slide20.xml.rels><?xml version="1.0" encoding="UTF-8" standalone="yes"?>
<Relationships xmlns="http://schemas.openxmlformats.org/package/2006/relationships"><Relationship Id="rId3" Type="http://schemas.openxmlformats.org/officeDocument/2006/relationships/video" Target="file://localhost/PTSOS/PTSOS%20%232%20Files/Energy/HoppingToy.m4v" TargetMode="External"/><Relationship Id="rId4" Type="http://schemas.openxmlformats.org/officeDocument/2006/relationships/slideLayout" Target="../slideLayouts/slideLayout2.xml"/><Relationship Id="rId5" Type="http://schemas.openxmlformats.org/officeDocument/2006/relationships/oleObject" Target="../embeddings/oleObject23.bin"/><Relationship Id="rId6" Type="http://schemas.openxmlformats.org/officeDocument/2006/relationships/image" Target="../media/image60.emf"/><Relationship Id="rId7" Type="http://schemas.openxmlformats.org/officeDocument/2006/relationships/oleObject" Target="../embeddings/oleObject24.bin"/><Relationship Id="rId8" Type="http://schemas.openxmlformats.org/officeDocument/2006/relationships/image" Target="../media/image61.emf"/><Relationship Id="rId9" Type="http://schemas.openxmlformats.org/officeDocument/2006/relationships/image" Target="../media/image62.png"/><Relationship Id="rId1" Type="http://schemas.openxmlformats.org/officeDocument/2006/relationships/vmlDrawing" Target="../drawings/vmlDrawing6.vml"/><Relationship Id="rId2" Type="http://schemas.microsoft.com/office/2007/relationships/media" Target="file://localhost/PTSOS/PTSOS%20%232%20Files/Energy/HoppingToy.m4v"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64.png"/><Relationship Id="rId4" Type="http://schemas.openxmlformats.org/officeDocument/2006/relationships/oleObject" Target="../embeddings/oleObject25.bin"/><Relationship Id="rId5" Type="http://schemas.openxmlformats.org/officeDocument/2006/relationships/image" Target="../media/image63.emf"/><Relationship Id="rId6" Type="http://schemas.openxmlformats.org/officeDocument/2006/relationships/slide" Target="slide2.xml"/><Relationship Id="rId1" Type="http://schemas.openxmlformats.org/officeDocument/2006/relationships/vmlDrawing" Target="../drawings/vmlDrawing7.vml"/><Relationship Id="rId2"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6.xml"/><Relationship Id="rId4" Type="http://schemas.openxmlformats.org/officeDocument/2006/relationships/image" Target="../media/image65.jpg"/><Relationship Id="rId5" Type="http://schemas.openxmlformats.org/officeDocument/2006/relationships/image" Target="../media/image66.jpeg"/><Relationship Id="rId6" Type="http://schemas.openxmlformats.org/officeDocument/2006/relationships/image" Target="../media/image67.png"/><Relationship Id="rId1" Type="http://schemas.microsoft.com/office/2007/relationships/media" Target="../media/media8.mp3"/><Relationship Id="rId2" Type="http://schemas.openxmlformats.org/officeDocument/2006/relationships/audio" Target="../media/media8.mp3"/></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8.jpeg"/><Relationship Id="rId3" Type="http://schemas.openxmlformats.org/officeDocument/2006/relationships/image" Target="../media/image69.jpe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6.xml"/><Relationship Id="rId4" Type="http://schemas.openxmlformats.org/officeDocument/2006/relationships/image" Target="../media/image70.jpeg"/><Relationship Id="rId5" Type="http://schemas.openxmlformats.org/officeDocument/2006/relationships/image" Target="../media/image71.png"/><Relationship Id="rId6" Type="http://schemas.openxmlformats.org/officeDocument/2006/relationships/slide" Target="slide2.xml"/><Relationship Id="rId1" Type="http://schemas.microsoft.com/office/2007/relationships/media" Target="file://localhost/PTSOS/PTSOS%20%232%20Files/Energy/BowlingBallPendulum.m4v" TargetMode="External"/><Relationship Id="rId2" Type="http://schemas.openxmlformats.org/officeDocument/2006/relationships/video" Target="file://localhost/PTSOS/PTSOS%20%232%20Files/Energy/BowlingBallPendulum.m4v"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 Target="slide2.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72.png"/><Relationship Id="rId5" Type="http://schemas.openxmlformats.org/officeDocument/2006/relationships/slide" Target="slide2.xml"/><Relationship Id="rId1" Type="http://schemas.microsoft.com/office/2007/relationships/media" Target="../media/media9.m4v"/><Relationship Id="rId2" Type="http://schemas.openxmlformats.org/officeDocument/2006/relationships/video" Target="../media/media9.m4v"/></Relationships>
</file>

<file path=ppt/slides/_rels/slide27.xml.rels><?xml version="1.0" encoding="UTF-8" standalone="yes"?>
<Relationships xmlns="http://schemas.openxmlformats.org/package/2006/relationships"><Relationship Id="rId3" Type="http://schemas.openxmlformats.org/officeDocument/2006/relationships/image" Target="../media/image74.png"/><Relationship Id="rId4" Type="http://schemas.openxmlformats.org/officeDocument/2006/relationships/image" Target="../media/image75.png"/><Relationship Id="rId5" Type="http://schemas.openxmlformats.org/officeDocument/2006/relationships/image" Target="../media/image76.png"/><Relationship Id="rId6" Type="http://schemas.openxmlformats.org/officeDocument/2006/relationships/image" Target="../media/image77.png"/><Relationship Id="rId7" Type="http://schemas.openxmlformats.org/officeDocument/2006/relationships/image" Target="../media/image78.png"/><Relationship Id="rId1" Type="http://schemas.openxmlformats.org/officeDocument/2006/relationships/slideLayout" Target="../slideLayouts/slideLayout2.xml"/><Relationship Id="rId2" Type="http://schemas.openxmlformats.org/officeDocument/2006/relationships/image" Target="../media/image73.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79.png"/><Relationship Id="rId1" Type="http://schemas.microsoft.com/office/2007/relationships/media" Target="file://localhost/PTSOS/PTSOS%20%232%20Files/Energy/GoldeneyeBungee.mp4" TargetMode="External"/><Relationship Id="rId2" Type="http://schemas.openxmlformats.org/officeDocument/2006/relationships/video" Target="file://localhost/PTSOS/PTSOS%20%232%20Files/Energy/GoldeneyeBungee.mp4" TargetMode="External"/></Relationships>
</file>

<file path=ppt/slides/_rels/slide29.xml.rels><?xml version="1.0" encoding="UTF-8" standalone="yes"?>
<Relationships xmlns="http://schemas.openxmlformats.org/package/2006/relationships"><Relationship Id="rId9" Type="http://schemas.openxmlformats.org/officeDocument/2006/relationships/image" Target="../media/image81.emf"/><Relationship Id="rId20" Type="http://schemas.openxmlformats.org/officeDocument/2006/relationships/oleObject" Target="../embeddings/oleObject33.bin"/><Relationship Id="rId21" Type="http://schemas.openxmlformats.org/officeDocument/2006/relationships/image" Target="../media/image87.emf"/><Relationship Id="rId22" Type="http://schemas.openxmlformats.org/officeDocument/2006/relationships/oleObject" Target="../embeddings/oleObject34.bin"/><Relationship Id="rId23" Type="http://schemas.openxmlformats.org/officeDocument/2006/relationships/image" Target="../media/image88.emf"/><Relationship Id="rId24" Type="http://schemas.openxmlformats.org/officeDocument/2006/relationships/slide" Target="slide2.xml"/><Relationship Id="rId10" Type="http://schemas.openxmlformats.org/officeDocument/2006/relationships/oleObject" Target="../embeddings/oleObject28.bin"/><Relationship Id="rId11" Type="http://schemas.openxmlformats.org/officeDocument/2006/relationships/image" Target="../media/image82.emf"/><Relationship Id="rId12" Type="http://schemas.openxmlformats.org/officeDocument/2006/relationships/oleObject" Target="../embeddings/oleObject29.bin"/><Relationship Id="rId13" Type="http://schemas.openxmlformats.org/officeDocument/2006/relationships/image" Target="../media/image83.emf"/><Relationship Id="rId14" Type="http://schemas.openxmlformats.org/officeDocument/2006/relationships/oleObject" Target="../embeddings/oleObject30.bin"/><Relationship Id="rId15" Type="http://schemas.openxmlformats.org/officeDocument/2006/relationships/image" Target="../media/image84.emf"/><Relationship Id="rId16" Type="http://schemas.openxmlformats.org/officeDocument/2006/relationships/oleObject" Target="../embeddings/oleObject31.bin"/><Relationship Id="rId17" Type="http://schemas.openxmlformats.org/officeDocument/2006/relationships/image" Target="../media/image85.emf"/><Relationship Id="rId18" Type="http://schemas.openxmlformats.org/officeDocument/2006/relationships/oleObject" Target="../embeddings/oleObject32.bin"/><Relationship Id="rId19" Type="http://schemas.openxmlformats.org/officeDocument/2006/relationships/image" Target="../media/image86.emf"/><Relationship Id="rId1" Type="http://schemas.openxmlformats.org/officeDocument/2006/relationships/vmlDrawing" Target="../drawings/vmlDrawing8.vml"/><Relationship Id="rId2" Type="http://schemas.openxmlformats.org/officeDocument/2006/relationships/slideLayout" Target="../slideLayouts/slideLayout2.xml"/><Relationship Id="rId3" Type="http://schemas.openxmlformats.org/officeDocument/2006/relationships/notesSlide" Target="../notesSlides/notesSlide1.xml"/><Relationship Id="rId4" Type="http://schemas.openxmlformats.org/officeDocument/2006/relationships/image" Target="../media/image73.png"/><Relationship Id="rId5" Type="http://schemas.openxmlformats.org/officeDocument/2006/relationships/image" Target="../media/image78.png"/><Relationship Id="rId6" Type="http://schemas.openxmlformats.org/officeDocument/2006/relationships/oleObject" Target="../embeddings/oleObject26.bin"/><Relationship Id="rId7" Type="http://schemas.openxmlformats.org/officeDocument/2006/relationships/image" Target="../media/image80.emf"/><Relationship Id="rId8" Type="http://schemas.openxmlformats.org/officeDocument/2006/relationships/oleObject" Target="../embeddings/oleObject27.bin"/></Relationships>
</file>

<file path=ppt/slides/_rels/slide3.xml.rels><?xml version="1.0" encoding="UTF-8" standalone="yes"?>
<Relationships xmlns="http://schemas.openxmlformats.org/package/2006/relationships"><Relationship Id="rId11" Type="http://schemas.openxmlformats.org/officeDocument/2006/relationships/image" Target="../media/image11.jpeg"/><Relationship Id="rId12" Type="http://schemas.openxmlformats.org/officeDocument/2006/relationships/image" Target="../media/image12.jpeg"/><Relationship Id="rId13" Type="http://schemas.openxmlformats.org/officeDocument/2006/relationships/image" Target="../media/image13.png"/><Relationship Id="rId14" Type="http://schemas.openxmlformats.org/officeDocument/2006/relationships/image" Target="../media/image14.png"/><Relationship Id="rId15" Type="http://schemas.openxmlformats.org/officeDocument/2006/relationships/image" Target="../media/image15.png"/><Relationship Id="rId16" Type="http://schemas.openxmlformats.org/officeDocument/2006/relationships/image" Target="../media/image16.jpg"/><Relationship Id="rId17" Type="http://schemas.openxmlformats.org/officeDocument/2006/relationships/image" Target="../media/image17.png"/><Relationship Id="rId1" Type="http://schemas.microsoft.com/office/2007/relationships/media" Target="file://localhost/PTSOS/PTSOS%20%232%20Files/Circular%20Motion/broomball1.MOV" TargetMode="External"/><Relationship Id="rId2" Type="http://schemas.openxmlformats.org/officeDocument/2006/relationships/video" Target="file://localhost/PTSOS/PTSOS%20%232%20Files/Circular%20Motion/broomball1.MOV" TargetMode="External"/><Relationship Id="rId3" Type="http://schemas.microsoft.com/office/2007/relationships/media" Target="../media/media2.MOV"/><Relationship Id="rId4" Type="http://schemas.openxmlformats.org/officeDocument/2006/relationships/video" Target="../media/media2.MOV"/><Relationship Id="rId5" Type="http://schemas.openxmlformats.org/officeDocument/2006/relationships/slideLayout" Target="../slideLayouts/slideLayout2.xml"/><Relationship Id="rId6" Type="http://schemas.openxmlformats.org/officeDocument/2006/relationships/hyperlink" Target="http://youtu.be/QOTmnnuuio4" TargetMode="External"/><Relationship Id="rId7" Type="http://schemas.openxmlformats.org/officeDocument/2006/relationships/slide" Target="slide16.xml"/><Relationship Id="rId8" Type="http://schemas.openxmlformats.org/officeDocument/2006/relationships/slide" Target="slide17.xml"/><Relationship Id="rId9" Type="http://schemas.openxmlformats.org/officeDocument/2006/relationships/slide" Target="slide32.xml"/><Relationship Id="rId10" Type="http://schemas.openxmlformats.org/officeDocument/2006/relationships/image" Target="../media/image10.jpeg"/></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35.bin"/><Relationship Id="rId4" Type="http://schemas.openxmlformats.org/officeDocument/2006/relationships/image" Target="../media/image89.emf"/><Relationship Id="rId5" Type="http://schemas.openxmlformats.org/officeDocument/2006/relationships/image" Target="../media/image76.png"/><Relationship Id="rId6" Type="http://schemas.openxmlformats.org/officeDocument/2006/relationships/oleObject" Target="../embeddings/oleObject36.bin"/><Relationship Id="rId7" Type="http://schemas.openxmlformats.org/officeDocument/2006/relationships/image" Target="../media/image90.emf"/><Relationship Id="rId1" Type="http://schemas.openxmlformats.org/officeDocument/2006/relationships/vmlDrawing" Target="../drawings/vmlDrawing9.vml"/><Relationship Id="rId2"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77.png"/><Relationship Id="rId4" Type="http://schemas.openxmlformats.org/officeDocument/2006/relationships/oleObject" Target="../embeddings/oleObject37.bin"/><Relationship Id="rId5" Type="http://schemas.openxmlformats.org/officeDocument/2006/relationships/image" Target="../media/image91.emf"/><Relationship Id="rId6" Type="http://schemas.openxmlformats.org/officeDocument/2006/relationships/oleObject" Target="../embeddings/oleObject38.bin"/><Relationship Id="rId7" Type="http://schemas.openxmlformats.org/officeDocument/2006/relationships/image" Target="../media/image92.emf"/><Relationship Id="rId8" Type="http://schemas.openxmlformats.org/officeDocument/2006/relationships/slide" Target="slide2.xml"/><Relationship Id="rId1" Type="http://schemas.openxmlformats.org/officeDocument/2006/relationships/vmlDrawing" Target="../drawings/vmlDrawing10.vml"/><Relationship Id="rId2"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94.png"/><Relationship Id="rId5" Type="http://schemas.openxmlformats.org/officeDocument/2006/relationships/oleObject" Target="../embeddings/oleObject39.bin"/><Relationship Id="rId6" Type="http://schemas.openxmlformats.org/officeDocument/2006/relationships/image" Target="../media/image93.emf"/><Relationship Id="rId1" Type="http://schemas.openxmlformats.org/officeDocument/2006/relationships/vmlDrawing" Target="../drawings/vmlDrawing11.vml"/><Relationship Id="rId2"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95.png"/><Relationship Id="rId1" Type="http://schemas.microsoft.com/office/2007/relationships/media" Target="file://localhost/PTSOS/PTSOS%20%232%20Files/Circular%20Motion/2001.m4v" TargetMode="External"/><Relationship Id="rId2" Type="http://schemas.openxmlformats.org/officeDocument/2006/relationships/video" Target="file://localhost/PTSOS/PTSOS%20%232%20Files/Circular%20Motion/2001.m4v"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97.png"/><Relationship Id="rId4" Type="http://schemas.openxmlformats.org/officeDocument/2006/relationships/slide" Target="slide2.xml"/><Relationship Id="rId5" Type="http://schemas.openxmlformats.org/officeDocument/2006/relationships/slide" Target="slide3.xml"/><Relationship Id="rId1" Type="http://schemas.openxmlformats.org/officeDocument/2006/relationships/slideLayout" Target="../slideLayouts/slideLayout2.xml"/><Relationship Id="rId2" Type="http://schemas.openxmlformats.org/officeDocument/2006/relationships/image" Target="../media/image96.png"/></Relationships>
</file>

<file path=ppt/slides/_rels/slide35.xml.rels><?xml version="1.0" encoding="UTF-8" standalone="yes"?>
<Relationships xmlns="http://schemas.openxmlformats.org/package/2006/relationships"><Relationship Id="rId3" Type="http://schemas.openxmlformats.org/officeDocument/2006/relationships/image" Target="../media/image19.jpeg"/><Relationship Id="rId4" Type="http://schemas.openxmlformats.org/officeDocument/2006/relationships/image" Target="../media/image98.jpeg"/><Relationship Id="rId5" Type="http://schemas.openxmlformats.org/officeDocument/2006/relationships/slide" Target="slide2.xml"/><Relationship Id="rId6" Type="http://schemas.openxmlformats.org/officeDocument/2006/relationships/slide" Target="slide4.xml"/><Relationship Id="rId1" Type="http://schemas.openxmlformats.org/officeDocument/2006/relationships/slideLayout" Target="../slideLayouts/slideLayout2.xml"/><Relationship Id="rId2" Type="http://schemas.openxmlformats.org/officeDocument/2006/relationships/hyperlink" Target="http://youtu.be/MTY1Kje0yLg" TargetMode="External"/></Relationships>
</file>

<file path=ppt/slides/_rels/slide4.xml.rels><?xml version="1.0" encoding="UTF-8" standalone="yes"?>
<Relationships xmlns="http://schemas.openxmlformats.org/package/2006/relationships"><Relationship Id="rId11" Type="http://schemas.openxmlformats.org/officeDocument/2006/relationships/image" Target="../media/image19.jpeg"/><Relationship Id="rId12" Type="http://schemas.openxmlformats.org/officeDocument/2006/relationships/image" Target="../media/image20.png"/><Relationship Id="rId13" Type="http://schemas.openxmlformats.org/officeDocument/2006/relationships/image" Target="../media/image21.png"/><Relationship Id="rId14" Type="http://schemas.openxmlformats.org/officeDocument/2006/relationships/image" Target="../media/image22.png"/><Relationship Id="rId15" Type="http://schemas.openxmlformats.org/officeDocument/2006/relationships/image" Target="../media/image23.png"/><Relationship Id="rId1" Type="http://schemas.microsoft.com/office/2007/relationships/media" Target="../media/media3.mov"/><Relationship Id="rId2" Type="http://schemas.openxmlformats.org/officeDocument/2006/relationships/video" Target="../media/media3.mov"/><Relationship Id="rId3" Type="http://schemas.microsoft.com/office/2007/relationships/media" Target="../media/media4.mp4"/><Relationship Id="rId4" Type="http://schemas.openxmlformats.org/officeDocument/2006/relationships/video" Target="../media/media4.mp4"/><Relationship Id="rId5" Type="http://schemas.microsoft.com/office/2007/relationships/media" Target="../media/media5.MOV"/><Relationship Id="rId6" Type="http://schemas.openxmlformats.org/officeDocument/2006/relationships/video" Target="../media/media5.MOV"/><Relationship Id="rId7" Type="http://schemas.openxmlformats.org/officeDocument/2006/relationships/slideLayout" Target="../slideLayouts/slideLayout2.xml"/><Relationship Id="rId8" Type="http://schemas.openxmlformats.org/officeDocument/2006/relationships/hyperlink" Target="http://youtu.be/QOTmnnuuio4" TargetMode="External"/><Relationship Id="rId9" Type="http://schemas.openxmlformats.org/officeDocument/2006/relationships/slide" Target="slide35.xml"/><Relationship Id="rId10" Type="http://schemas.openxmlformats.org/officeDocument/2006/relationships/image" Target="../media/image18.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hyperlink" Target="http://youtu.be/QOTmnnuuio4" TargetMode="External"/><Relationship Id="rId5" Type="http://schemas.openxmlformats.org/officeDocument/2006/relationships/slide" Target="slide6.xml"/><Relationship Id="rId6" Type="http://schemas.openxmlformats.org/officeDocument/2006/relationships/slide" Target="slide8.xml"/><Relationship Id="rId7" Type="http://schemas.openxmlformats.org/officeDocument/2006/relationships/image" Target="../media/image24.png"/><Relationship Id="rId8" Type="http://schemas.openxmlformats.org/officeDocument/2006/relationships/image" Target="../media/image25.png"/><Relationship Id="rId9" Type="http://schemas.openxmlformats.org/officeDocument/2006/relationships/image" Target="../media/image26.png"/><Relationship Id="rId10" Type="http://schemas.openxmlformats.org/officeDocument/2006/relationships/image" Target="../media/image27.png"/><Relationship Id="rId1" Type="http://schemas.microsoft.com/office/2007/relationships/media" Target="../media/media6.m4v"/><Relationship Id="rId2" Type="http://schemas.openxmlformats.org/officeDocument/2006/relationships/video" Target="../media/media6.m4v"/></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4" Type="http://schemas.openxmlformats.org/officeDocument/2006/relationships/image" Target="../media/image28.emf"/><Relationship Id="rId5" Type="http://schemas.openxmlformats.org/officeDocument/2006/relationships/image" Target="../media/image25.png"/><Relationship Id="rId6" Type="http://schemas.openxmlformats.org/officeDocument/2006/relationships/oleObject" Target="../embeddings/oleObject2.bin"/><Relationship Id="rId7" Type="http://schemas.openxmlformats.org/officeDocument/2006/relationships/image" Target="../media/image29.emf"/><Relationship Id="rId8" Type="http://schemas.openxmlformats.org/officeDocument/2006/relationships/oleObject" Target="../embeddings/oleObject3.bin"/><Relationship Id="rId9" Type="http://schemas.openxmlformats.org/officeDocument/2006/relationships/image" Target="../media/image30.emf"/><Relationship Id="rId10" Type="http://schemas.openxmlformats.org/officeDocument/2006/relationships/slide" Target="slide2.xml"/><Relationship Id="rId11" Type="http://schemas.openxmlformats.org/officeDocument/2006/relationships/slide" Target="slide5.xml"/><Relationship Id="rId1" Type="http://schemas.openxmlformats.org/officeDocument/2006/relationships/vmlDrawing" Target="../drawings/vmlDrawing1.vml"/><Relationship Id="rId2"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4.bin"/><Relationship Id="rId4" Type="http://schemas.openxmlformats.org/officeDocument/2006/relationships/image" Target="../media/image31.emf"/><Relationship Id="rId5" Type="http://schemas.openxmlformats.org/officeDocument/2006/relationships/oleObject" Target="../embeddings/oleObject5.bin"/><Relationship Id="rId6" Type="http://schemas.openxmlformats.org/officeDocument/2006/relationships/image" Target="../media/image32.emf"/><Relationship Id="rId7" Type="http://schemas.openxmlformats.org/officeDocument/2006/relationships/slide" Target="slide2.xml"/><Relationship Id="rId8" Type="http://schemas.openxmlformats.org/officeDocument/2006/relationships/slide" Target="slide5.xml"/><Relationship Id="rId1" Type="http://schemas.openxmlformats.org/officeDocument/2006/relationships/vmlDrawing" Target="../drawings/vmlDrawing2.vml"/><Relationship Id="rId2"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57200" y="0"/>
            <a:ext cx="8229600" cy="550333"/>
          </a:xfrm>
        </p:spPr>
        <p:txBody>
          <a:bodyPr/>
          <a:lstStyle/>
          <a:p>
            <a:r>
              <a:rPr lang="en-US" dirty="0" smtClean="0">
                <a:ea typeface="ＭＳ Ｐゴシック" charset="-128"/>
                <a:cs typeface="ＭＳ Ｐゴシック" charset="-128"/>
              </a:rPr>
              <a:t>Momentum</a:t>
            </a:r>
          </a:p>
        </p:txBody>
      </p:sp>
      <p:sp>
        <p:nvSpPr>
          <p:cNvPr id="14339" name="Content Placeholder 2"/>
          <p:cNvSpPr>
            <a:spLocks noGrp="1"/>
          </p:cNvSpPr>
          <p:nvPr>
            <p:ph idx="1"/>
          </p:nvPr>
        </p:nvSpPr>
        <p:spPr>
          <a:xfrm>
            <a:off x="245532" y="546614"/>
            <a:ext cx="8229600" cy="4525962"/>
          </a:xfrm>
        </p:spPr>
        <p:txBody>
          <a:bodyPr/>
          <a:lstStyle/>
          <a:p>
            <a:r>
              <a:rPr lang="en-US" dirty="0" smtClean="0">
                <a:ea typeface="ＭＳ Ｐゴシック" charset="-128"/>
                <a:cs typeface="ＭＳ Ｐゴシック" charset="-128"/>
              </a:rPr>
              <a:t>Coke </a:t>
            </a:r>
            <a:r>
              <a:rPr lang="en-US" dirty="0" err="1" smtClean="0">
                <a:ea typeface="ＭＳ Ｐゴシック" charset="-128"/>
                <a:cs typeface="ＭＳ Ｐゴシック" charset="-128"/>
              </a:rPr>
              <a:t>Vs</a:t>
            </a:r>
            <a:r>
              <a:rPr lang="en-US" dirty="0" smtClean="0">
                <a:ea typeface="ＭＳ Ｐゴシック" charset="-128"/>
                <a:cs typeface="ＭＳ Ｐゴシック" charset="-128"/>
              </a:rPr>
              <a:t> Diet Coke Demo Lab</a:t>
            </a:r>
          </a:p>
          <a:p>
            <a:r>
              <a:rPr lang="en-US" dirty="0" smtClean="0">
                <a:ea typeface="ＭＳ Ｐゴシック" charset="-128"/>
                <a:cs typeface="ＭＳ Ｐゴシック" charset="-128"/>
              </a:rPr>
              <a:t>Inelastic Collision Demo Lab</a:t>
            </a:r>
          </a:p>
          <a:p>
            <a:r>
              <a:rPr lang="en-US" dirty="0" smtClean="0">
                <a:ea typeface="ＭＳ Ｐゴシック" charset="-128"/>
                <a:cs typeface="ＭＳ Ｐゴシック" charset="-128"/>
                <a:hlinkClick r:id="rId8"/>
              </a:rPr>
              <a:t>2 Dimensional </a:t>
            </a:r>
            <a:r>
              <a:rPr lang="en-US" dirty="0" smtClean="0">
                <a:ea typeface="ＭＳ Ｐゴシック" charset="-128"/>
                <a:cs typeface="ＭＳ Ｐゴシック" charset="-128"/>
                <a:hlinkClick r:id="rId9"/>
              </a:rPr>
              <a:t>Collision Lab</a:t>
            </a:r>
            <a:endParaRPr lang="en-US" dirty="0" smtClean="0">
              <a:ea typeface="ＭＳ Ｐゴシック" charset="-128"/>
              <a:cs typeface="ＭＳ Ｐゴシック" charset="-128"/>
            </a:endParaRPr>
          </a:p>
          <a:p>
            <a:r>
              <a:rPr lang="en-US" dirty="0" smtClean="0">
                <a:ea typeface="ＭＳ Ｐゴシック" charset="-128"/>
                <a:cs typeface="ＭＳ Ｐゴシック" charset="-128"/>
                <a:hlinkClick r:id="rId10"/>
              </a:rPr>
              <a:t>Rocket Lab</a:t>
            </a:r>
            <a:endParaRPr lang="en-US" dirty="0" smtClean="0">
              <a:ea typeface="ＭＳ Ｐゴシック" charset="-128"/>
              <a:cs typeface="ＭＳ Ｐゴシック" charset="-128"/>
            </a:endParaRPr>
          </a:p>
          <a:p>
            <a:r>
              <a:rPr lang="en-US" dirty="0" smtClean="0">
                <a:ea typeface="ＭＳ Ｐゴシック" charset="-128"/>
                <a:cs typeface="ＭＳ Ｐゴシック" charset="-128"/>
              </a:rPr>
              <a:t>Breaking Bad Boards</a:t>
            </a:r>
          </a:p>
        </p:txBody>
      </p:sp>
      <p:pic>
        <p:nvPicPr>
          <p:cNvPr id="14340" name="Picture 3" descr="CIMG0179.JPG"/>
          <p:cNvPicPr>
            <a:picLocks noChangeAspect="1"/>
          </p:cNvPicPr>
          <p:nvPr/>
        </p:nvPicPr>
        <p:blipFill>
          <a:blip r:embed="rId11"/>
          <a:srcRect l="8444"/>
          <a:stretch>
            <a:fillRect/>
          </a:stretch>
        </p:blipFill>
        <p:spPr bwMode="auto">
          <a:xfrm>
            <a:off x="6124762" y="3073400"/>
            <a:ext cx="2914650" cy="2387600"/>
          </a:xfrm>
          <a:prstGeom prst="rect">
            <a:avLst/>
          </a:prstGeom>
          <a:noFill/>
          <a:ln w="9525">
            <a:noFill/>
            <a:miter lim="800000"/>
            <a:headEnd/>
            <a:tailEnd/>
          </a:ln>
        </p:spPr>
      </p:pic>
      <p:pic>
        <p:nvPicPr>
          <p:cNvPr id="14341" name="Picture 4" descr="CIMG0201.JPG"/>
          <p:cNvPicPr>
            <a:picLocks noChangeAspect="1"/>
          </p:cNvPicPr>
          <p:nvPr/>
        </p:nvPicPr>
        <p:blipFill>
          <a:blip r:embed="rId12"/>
          <a:srcRect l="13464" r="26402"/>
          <a:stretch>
            <a:fillRect/>
          </a:stretch>
        </p:blipFill>
        <p:spPr bwMode="auto">
          <a:xfrm>
            <a:off x="6632762" y="134657"/>
            <a:ext cx="2406650" cy="2674938"/>
          </a:xfrm>
          <a:prstGeom prst="rect">
            <a:avLst/>
          </a:prstGeom>
          <a:noFill/>
          <a:ln w="9525">
            <a:noFill/>
            <a:miter lim="800000"/>
            <a:headEnd/>
            <a:tailEnd/>
          </a:ln>
        </p:spPr>
      </p:pic>
      <p:pic>
        <p:nvPicPr>
          <p:cNvPr id="14342" name="Picture 6" descr="/Users/admin/Desktop/VASS-AP-Workshop/Momentum:Collisions/rocketlab1.MOV">
            <a:hlinkClick r:id="" action="ppaction://media"/>
          </p:cNvPr>
          <p:cNvPicPr/>
          <p:nvPr>
            <a:videoFile r:link="rId2"/>
            <p:extLst>
              <p:ext uri="{DAA4B4D4-6D71-4841-9C94-3DE7FCFB9230}">
                <p14:media xmlns:p14="http://schemas.microsoft.com/office/powerpoint/2010/main" r:link="rId1"/>
              </p:ext>
            </p:extLst>
          </p:nvPr>
        </p:nvPicPr>
        <p:blipFill>
          <a:blip r:embed="rId13"/>
          <a:srcRect/>
          <a:stretch>
            <a:fillRect/>
          </a:stretch>
        </p:blipFill>
        <p:spPr bwMode="auto">
          <a:xfrm>
            <a:off x="0" y="4754563"/>
            <a:ext cx="2805113" cy="2103437"/>
          </a:xfrm>
          <a:prstGeom prst="rect">
            <a:avLst/>
          </a:prstGeom>
          <a:noFill/>
          <a:ln w="9525">
            <a:noFill/>
            <a:miter lim="800000"/>
            <a:headEnd/>
            <a:tailEnd/>
          </a:ln>
        </p:spPr>
      </p:pic>
      <p:pic>
        <p:nvPicPr>
          <p:cNvPr id="14343" name="Picture 7" descr="/Users/admin/Desktop/VASS-AP-Workshop/Momentum:Collisions/2dplab1.MOV">
            <a:hlinkClick r:id="" action="ppaction://media"/>
          </p:cNvPr>
          <p:cNvPicPr/>
          <p:nvPr>
            <a:videoFile r:link="rId4"/>
            <p:extLst>
              <p:ext uri="{DAA4B4D4-6D71-4841-9C94-3DE7FCFB9230}">
                <p14:media xmlns:p14="http://schemas.microsoft.com/office/powerpoint/2010/main" r:link="rId3"/>
              </p:ext>
            </p:extLst>
          </p:nvPr>
        </p:nvPicPr>
        <p:blipFill>
          <a:blip r:embed="rId14"/>
          <a:srcRect/>
          <a:stretch>
            <a:fillRect/>
          </a:stretch>
        </p:blipFill>
        <p:spPr bwMode="auto">
          <a:xfrm>
            <a:off x="4848927" y="5203825"/>
            <a:ext cx="2205038" cy="1654175"/>
          </a:xfrm>
          <a:prstGeom prst="rect">
            <a:avLst/>
          </a:prstGeom>
          <a:noFill/>
          <a:ln w="9525">
            <a:noFill/>
            <a:miter lim="800000"/>
            <a:headEnd/>
            <a:tailEnd/>
          </a:ln>
        </p:spPr>
      </p:pic>
      <p:pic>
        <p:nvPicPr>
          <p:cNvPr id="9" name="Picture 3" descr="/Users/admin/Desktop/VASS-AP-Workshop/Momentum:Collisions/CokeVsDiet.MOV">
            <a:hlinkClick r:id="" action="ppaction://media"/>
          </p:cNvPr>
          <p:cNvPicPr/>
          <p:nvPr>
            <a:videoFile r:link="rId6"/>
            <p:extLst>
              <p:ext uri="{DAA4B4D4-6D71-4841-9C94-3DE7FCFB9230}">
                <p14:media xmlns:p14="http://schemas.microsoft.com/office/powerpoint/2010/main" r:link="rId5"/>
              </p:ext>
            </p:extLst>
          </p:nvPr>
        </p:nvPicPr>
        <p:blipFill>
          <a:blip r:embed="rId15"/>
          <a:srcRect/>
          <a:stretch>
            <a:fillRect/>
          </a:stretch>
        </p:blipFill>
        <p:spPr bwMode="auto">
          <a:xfrm>
            <a:off x="3019778" y="3485840"/>
            <a:ext cx="2155557" cy="1819937"/>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9"/>
                                        </p:tgtEl>
                                      </p:cBhvr>
                                    </p:cmd>
                                  </p:childTnLst>
                                </p:cTn>
                              </p:par>
                            </p:childTnLst>
                          </p:cTn>
                        </p:par>
                      </p:childTnLst>
                    </p:cTn>
                  </p:par>
                </p:childTnLst>
              </p:cTn>
              <p:nextCondLst>
                <p:cond evt="onClick" delay="0">
                  <p:tgtEl>
                    <p:spTgt spid="9"/>
                  </p:tgtEl>
                </p:cond>
              </p:nextCondLst>
            </p:seq>
            <p:video fullScrn="1">
              <p:cMediaNode>
                <p:cTn id="7" fill="hold" display="0">
                  <p:stCondLst>
                    <p:cond delay="indefinite"/>
                  </p:stCondLst>
                  <p:endCondLst>
                    <p:cond evt="onNext" delay="0">
                      <p:tgtEl>
                        <p:sldTgt/>
                      </p:tgtEl>
                    </p:cond>
                    <p:cond evt="onPrev" delay="0">
                      <p:tgtEl>
                        <p:sldTgt/>
                      </p:tgtEl>
                    </p:cond>
                  </p:endCondLst>
                </p:cTn>
                <p:tgtEl>
                  <p:spTgt spid="9"/>
                </p:tgtEl>
              </p:cMediaNode>
            </p:video>
            <p:seq concurrent="1" nextAc="seek">
              <p:cTn id="8" restart="whenNotActive" fill="hold" evtFilter="cancelBubble" nodeType="interactiveSeq">
                <p:stCondLst>
                  <p:cond evt="onClick" delay="0">
                    <p:tgtEl>
                      <p:spTgt spid="1434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4342"/>
                                        </p:tgtEl>
                                      </p:cBhvr>
                                    </p:cmd>
                                  </p:childTnLst>
                                </p:cTn>
                              </p:par>
                            </p:childTnLst>
                          </p:cTn>
                        </p:par>
                      </p:childTnLst>
                    </p:cTn>
                  </p:par>
                </p:childTnLst>
              </p:cTn>
              <p:nextCondLst>
                <p:cond evt="onClick" delay="0">
                  <p:tgtEl>
                    <p:spTgt spid="14342"/>
                  </p:tgtEl>
                </p:cond>
              </p:nextCondLst>
            </p:seq>
            <p:video>
              <p:cMediaNode>
                <p:cTn id="13" repeatCount="indefinite" fill="hold" display="0">
                  <p:stCondLst>
                    <p:cond delay="indefinite"/>
                  </p:stCondLst>
                </p:cTn>
                <p:tgtEl>
                  <p:spTgt spid="14342"/>
                </p:tgtEl>
              </p:cMediaNode>
            </p:video>
            <p:seq concurrent="1" nextAc="seek">
              <p:cTn id="14" restart="whenNotActive" fill="hold" evtFilter="cancelBubble" nodeType="interactiveSeq">
                <p:stCondLst>
                  <p:cond evt="onClick" delay="0">
                    <p:tgtEl>
                      <p:spTgt spid="14343"/>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14343"/>
                                        </p:tgtEl>
                                      </p:cBhvr>
                                    </p:cmd>
                                  </p:childTnLst>
                                </p:cTn>
                              </p:par>
                            </p:childTnLst>
                          </p:cTn>
                        </p:par>
                      </p:childTnLst>
                    </p:cTn>
                  </p:par>
                </p:childTnLst>
              </p:cTn>
              <p:nextCondLst>
                <p:cond evt="onClick" delay="0">
                  <p:tgtEl>
                    <p:spTgt spid="14343"/>
                  </p:tgtEl>
                </p:cond>
              </p:nextCondLst>
            </p:seq>
            <p:video>
              <p:cMediaNode>
                <p:cTn id="19" repeatCount="indefinite" fill="hold" display="0">
                  <p:stCondLst>
                    <p:cond delay="indefinite"/>
                  </p:stCondLst>
                </p:cTn>
                <p:tgtEl>
                  <p:spTgt spid="14343"/>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smtClean="0">
                <a:ea typeface="ＭＳ Ｐゴシック" charset="-128"/>
                <a:cs typeface="ＭＳ Ｐゴシック" charset="-128"/>
              </a:rPr>
              <a:t>Implementing Peer Instruction</a:t>
            </a:r>
          </a:p>
        </p:txBody>
      </p:sp>
      <p:sp>
        <p:nvSpPr>
          <p:cNvPr id="15363" name="Content Placeholder 2"/>
          <p:cNvSpPr>
            <a:spLocks noGrp="1"/>
          </p:cNvSpPr>
          <p:nvPr>
            <p:ph idx="1"/>
          </p:nvPr>
        </p:nvSpPr>
        <p:spPr>
          <a:xfrm>
            <a:off x="457200" y="1447800"/>
            <a:ext cx="8229600" cy="4525963"/>
          </a:xfrm>
        </p:spPr>
        <p:txBody>
          <a:bodyPr rtlCol="0">
            <a:normAutofit lnSpcReduction="10000"/>
          </a:bodyPr>
          <a:lstStyle/>
          <a:p>
            <a:pPr eaLnBrk="1" fontAlgn="auto" hangingPunct="1">
              <a:spcAft>
                <a:spcPts val="0"/>
              </a:spcAft>
              <a:buFont typeface="Arial"/>
              <a:buChar char="•"/>
              <a:defRPr/>
            </a:pPr>
            <a:r>
              <a:rPr lang="en-US" dirty="0" smtClean="0"/>
              <a:t>Expose students to content first (or interspersed with questions)</a:t>
            </a:r>
          </a:p>
          <a:p>
            <a:pPr eaLnBrk="1" fontAlgn="auto" hangingPunct="1">
              <a:spcAft>
                <a:spcPts val="0"/>
              </a:spcAft>
              <a:buFont typeface="Arial"/>
              <a:buChar char="•"/>
              <a:defRPr/>
            </a:pPr>
            <a:r>
              <a:rPr lang="en-US" dirty="0" smtClean="0"/>
              <a:t>Distribute a classroom (student) response system (index cards or electronic “clickers”)</a:t>
            </a:r>
          </a:p>
          <a:p>
            <a:pPr eaLnBrk="1" fontAlgn="auto" hangingPunct="1">
              <a:spcAft>
                <a:spcPts val="0"/>
              </a:spcAft>
              <a:buFont typeface="Arial"/>
              <a:buChar char="•"/>
              <a:defRPr/>
            </a:pPr>
            <a:r>
              <a:rPr lang="en-US" dirty="0" smtClean="0"/>
              <a:t>Pose conceptual questions and solicit responses</a:t>
            </a:r>
          </a:p>
          <a:p>
            <a:pPr eaLnBrk="1" fontAlgn="auto" hangingPunct="1">
              <a:spcAft>
                <a:spcPts val="0"/>
              </a:spcAft>
              <a:buFont typeface="Arial"/>
              <a:buChar char="•"/>
              <a:defRPr/>
            </a:pPr>
            <a:r>
              <a:rPr lang="en-US" dirty="0" smtClean="0"/>
              <a:t>Allow time for students to share their reasoning with each other</a:t>
            </a:r>
          </a:p>
          <a:p>
            <a:pPr eaLnBrk="1" fontAlgn="auto" hangingPunct="1">
              <a:spcAft>
                <a:spcPts val="0"/>
              </a:spcAft>
              <a:buFont typeface="Arial"/>
              <a:buChar char="•"/>
              <a:defRPr/>
            </a:pPr>
            <a:r>
              <a:rPr lang="en-US" dirty="0" smtClean="0"/>
              <a:t>Solicit new responses and explain if necessary</a:t>
            </a:r>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381000" y="152400"/>
            <a:ext cx="8229600" cy="1143000"/>
          </a:xfrm>
        </p:spPr>
        <p:txBody>
          <a:bodyPr/>
          <a:lstStyle/>
          <a:p>
            <a:pPr eaLnBrk="1" hangingPunct="1"/>
            <a:r>
              <a:rPr lang="en-US" smtClean="0">
                <a:ea typeface="ＭＳ Ｐゴシック" charset="-128"/>
                <a:cs typeface="ＭＳ Ｐゴシック" charset="-128"/>
              </a:rPr>
              <a:t>Other Recommendations</a:t>
            </a:r>
          </a:p>
        </p:txBody>
      </p:sp>
      <p:sp>
        <p:nvSpPr>
          <p:cNvPr id="16387" name="Content Placeholder 2"/>
          <p:cNvSpPr>
            <a:spLocks noGrp="1"/>
          </p:cNvSpPr>
          <p:nvPr>
            <p:ph idx="1"/>
          </p:nvPr>
        </p:nvSpPr>
        <p:spPr>
          <a:xfrm>
            <a:off x="457200" y="1371600"/>
            <a:ext cx="8229600" cy="4525963"/>
          </a:xfrm>
        </p:spPr>
        <p:txBody>
          <a:bodyPr rtlCol="0">
            <a:normAutofit lnSpcReduction="10000"/>
          </a:bodyPr>
          <a:lstStyle/>
          <a:p>
            <a:pPr eaLnBrk="1" fontAlgn="auto" hangingPunct="1">
              <a:spcAft>
                <a:spcPts val="0"/>
              </a:spcAft>
              <a:buFont typeface="Arial"/>
              <a:buChar char="•"/>
              <a:defRPr/>
            </a:pPr>
            <a:r>
              <a:rPr lang="en-US" smtClean="0"/>
              <a:t>Collect data on responses by period</a:t>
            </a:r>
          </a:p>
          <a:p>
            <a:pPr eaLnBrk="1" fontAlgn="auto" hangingPunct="1">
              <a:spcAft>
                <a:spcPts val="0"/>
              </a:spcAft>
              <a:buFont typeface="Arial"/>
              <a:buChar char="•"/>
              <a:defRPr/>
            </a:pPr>
            <a:r>
              <a:rPr lang="en-US" smtClean="0"/>
              <a:t>Administer pre and post benchmark test like Force Concept Inventory</a:t>
            </a:r>
          </a:p>
          <a:p>
            <a:pPr eaLnBrk="1" fontAlgn="auto" hangingPunct="1">
              <a:spcAft>
                <a:spcPts val="0"/>
              </a:spcAft>
              <a:buFont typeface="Arial"/>
              <a:buChar char="•"/>
              <a:defRPr/>
            </a:pPr>
            <a:r>
              <a:rPr lang="en-US" smtClean="0"/>
              <a:t>Put conceptual questions on tests and quizzes, including free response</a:t>
            </a:r>
          </a:p>
          <a:p>
            <a:pPr eaLnBrk="1" fontAlgn="auto" hangingPunct="1">
              <a:spcAft>
                <a:spcPts val="0"/>
              </a:spcAft>
              <a:buFont typeface="Arial"/>
              <a:buChar char="•"/>
              <a:defRPr/>
            </a:pPr>
            <a:r>
              <a:rPr lang="en-US" smtClean="0"/>
              <a:t>Explain rationale for Peer Instruction to students</a:t>
            </a:r>
          </a:p>
          <a:p>
            <a:pPr eaLnBrk="1" fontAlgn="auto" hangingPunct="1">
              <a:spcAft>
                <a:spcPts val="0"/>
              </a:spcAft>
              <a:buFont typeface="Arial"/>
              <a:buChar char="•"/>
              <a:defRPr/>
            </a:pPr>
            <a:r>
              <a:rPr lang="en-US" smtClean="0"/>
              <a:t>Free up time by omitting lectures that could be replaced by lecture notes</a:t>
            </a:r>
          </a:p>
          <a:p>
            <a:pPr eaLnBrk="1" fontAlgn="auto" hangingPunct="1">
              <a:spcAft>
                <a:spcPts val="0"/>
              </a:spcAft>
              <a:buFont typeface="Arial"/>
              <a:buChar char="•"/>
              <a:defRPr/>
            </a:pPr>
            <a:endParaRPr lang="en-US" smtClean="0"/>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457200" y="0"/>
            <a:ext cx="8229600" cy="1143000"/>
          </a:xfrm>
        </p:spPr>
        <p:txBody>
          <a:bodyPr/>
          <a:lstStyle/>
          <a:p>
            <a:pPr eaLnBrk="1" hangingPunct="1"/>
            <a:r>
              <a:rPr lang="en-US" smtClean="0">
                <a:ea typeface="ＭＳ Ｐゴシック" charset="-128"/>
                <a:cs typeface="ＭＳ Ｐゴシック" charset="-128"/>
              </a:rPr>
              <a:t>Peer Instruction CD Contents</a:t>
            </a:r>
          </a:p>
        </p:txBody>
      </p:sp>
      <p:sp>
        <p:nvSpPr>
          <p:cNvPr id="17411" name="Content Placeholder 2"/>
          <p:cNvSpPr>
            <a:spLocks noGrp="1"/>
          </p:cNvSpPr>
          <p:nvPr>
            <p:ph idx="1"/>
          </p:nvPr>
        </p:nvSpPr>
        <p:spPr>
          <a:xfrm>
            <a:off x="457200" y="1143000"/>
            <a:ext cx="8229600" cy="4525963"/>
          </a:xfrm>
        </p:spPr>
        <p:txBody>
          <a:bodyPr rtlCol="0">
            <a:normAutofit fontScale="92500" lnSpcReduction="10000"/>
          </a:bodyPr>
          <a:lstStyle/>
          <a:p>
            <a:pPr eaLnBrk="1" fontAlgn="auto" hangingPunct="1">
              <a:spcAft>
                <a:spcPts val="0"/>
              </a:spcAft>
              <a:buFont typeface="Arial"/>
              <a:buChar char="•"/>
              <a:defRPr/>
            </a:pPr>
            <a:r>
              <a:rPr lang="en-US" sz="2800" dirty="0" err="1" smtClean="0">
                <a:hlinkClick r:id="rId2" action="ppaction://hlinkpres?slideindex=1&amp;slidetitle=Slide 1"/>
              </a:rPr>
              <a:t>ConcepTests</a:t>
            </a:r>
            <a:r>
              <a:rPr lang="en-US" sz="2800" dirty="0" smtClean="0">
                <a:hlinkClick r:id="rId2" action="ppaction://hlinkpres?slideindex=1&amp;slidetitle=Slide 1"/>
              </a:rPr>
              <a:t> </a:t>
            </a:r>
            <a:r>
              <a:rPr lang="en-US" sz="2800" dirty="0" err="1" smtClean="0">
                <a:hlinkClick r:id="rId2" action="ppaction://hlinkpres?slideindex=1&amp;slidetitle=Slide 1"/>
              </a:rPr>
              <a:t>ppt</a:t>
            </a:r>
            <a:r>
              <a:rPr lang="en-US" sz="2800" dirty="0" smtClean="0">
                <a:hlinkClick r:id="rId2" action="ppaction://hlinkpres?slideindex=1&amp;slidetitle=Slide 1"/>
              </a:rPr>
              <a:t> files by topic</a:t>
            </a:r>
            <a:endParaRPr lang="en-US" sz="2800" dirty="0" smtClean="0"/>
          </a:p>
          <a:p>
            <a:pPr eaLnBrk="1" fontAlgn="auto" hangingPunct="1">
              <a:spcAft>
                <a:spcPts val="0"/>
              </a:spcAft>
              <a:buFont typeface="Arial"/>
              <a:buChar char="•"/>
              <a:defRPr/>
            </a:pPr>
            <a:r>
              <a:rPr lang="en-US" sz="2800" dirty="0" smtClean="0"/>
              <a:t>Interactive Teaching DVD promo movie</a:t>
            </a:r>
          </a:p>
          <a:p>
            <a:pPr eaLnBrk="1" fontAlgn="auto" hangingPunct="1">
              <a:spcAft>
                <a:spcPts val="0"/>
              </a:spcAft>
              <a:buFont typeface="Arial"/>
              <a:buChar char="•"/>
              <a:defRPr/>
            </a:pPr>
            <a:r>
              <a:rPr lang="en-US" sz="2800" dirty="0" err="1" smtClean="0"/>
              <a:t>FCI.pdf</a:t>
            </a:r>
            <a:r>
              <a:rPr lang="en-US" sz="2800" dirty="0" smtClean="0"/>
              <a:t> Force Concept Inventory</a:t>
            </a:r>
          </a:p>
          <a:p>
            <a:pPr eaLnBrk="1" fontAlgn="auto" hangingPunct="1">
              <a:spcAft>
                <a:spcPts val="0"/>
              </a:spcAft>
              <a:buFont typeface="Arial"/>
              <a:buChar char="•"/>
              <a:defRPr/>
            </a:pPr>
            <a:r>
              <a:rPr lang="en-US" sz="2800" dirty="0" err="1" smtClean="0"/>
              <a:t>MBT.pdf</a:t>
            </a:r>
            <a:r>
              <a:rPr lang="en-US" sz="2800" dirty="0" smtClean="0"/>
              <a:t> Mechanics Baseline Test</a:t>
            </a:r>
          </a:p>
          <a:p>
            <a:pPr eaLnBrk="1" fontAlgn="auto" hangingPunct="1">
              <a:spcAft>
                <a:spcPts val="0"/>
              </a:spcAft>
              <a:buFont typeface="Arial"/>
              <a:buChar char="•"/>
              <a:defRPr/>
            </a:pPr>
            <a:r>
              <a:rPr lang="en-US" sz="2800" dirty="0" err="1" smtClean="0"/>
              <a:t>Questionnaires.pdf</a:t>
            </a:r>
            <a:r>
              <a:rPr lang="en-US" sz="2800" dirty="0" smtClean="0"/>
              <a:t> (Questionnaires from Chapter 3 and Chapter 9</a:t>
            </a:r>
          </a:p>
          <a:p>
            <a:pPr eaLnBrk="1" fontAlgn="auto" hangingPunct="1">
              <a:spcAft>
                <a:spcPts val="0"/>
              </a:spcAft>
              <a:buFont typeface="Arial"/>
              <a:buChar char="•"/>
              <a:defRPr/>
            </a:pPr>
            <a:r>
              <a:rPr lang="en-US" sz="2800" dirty="0" err="1" smtClean="0"/>
              <a:t>RQ.pdf</a:t>
            </a:r>
            <a:r>
              <a:rPr lang="en-US" sz="2800" dirty="0" smtClean="0"/>
              <a:t> Reading Quizzes)</a:t>
            </a:r>
          </a:p>
          <a:p>
            <a:pPr eaLnBrk="1" fontAlgn="auto" hangingPunct="1">
              <a:spcAft>
                <a:spcPts val="0"/>
              </a:spcAft>
              <a:buFont typeface="Arial"/>
              <a:buChar char="•"/>
              <a:defRPr/>
            </a:pPr>
            <a:r>
              <a:rPr lang="en-US" sz="2800" dirty="0" err="1" smtClean="0"/>
              <a:t>CT.pdf</a:t>
            </a:r>
            <a:r>
              <a:rPr lang="en-US" sz="2800" dirty="0" smtClean="0"/>
              <a:t> </a:t>
            </a:r>
            <a:r>
              <a:rPr lang="en-US" sz="2800" dirty="0" err="1" smtClean="0"/>
              <a:t>ConcepTests</a:t>
            </a:r>
            <a:endParaRPr lang="en-US" sz="2800" dirty="0" smtClean="0"/>
          </a:p>
          <a:p>
            <a:pPr eaLnBrk="1" fontAlgn="auto" hangingPunct="1">
              <a:spcAft>
                <a:spcPts val="0"/>
              </a:spcAft>
              <a:buFont typeface="Arial"/>
              <a:buChar char="•"/>
              <a:defRPr/>
            </a:pPr>
            <a:r>
              <a:rPr lang="en-US" sz="2800" dirty="0" err="1" smtClean="0"/>
              <a:t>CEQ.pdf</a:t>
            </a:r>
            <a:r>
              <a:rPr lang="en-US" sz="2800" dirty="0" smtClean="0"/>
              <a:t> Conceptual Exam Questions	</a:t>
            </a:r>
          </a:p>
          <a:p>
            <a:pPr eaLnBrk="1" fontAlgn="auto" hangingPunct="1">
              <a:spcAft>
                <a:spcPts val="0"/>
              </a:spcAft>
              <a:buFont typeface="Arial"/>
              <a:buChar char="•"/>
              <a:defRPr/>
            </a:pPr>
            <a:r>
              <a:rPr lang="en-US" sz="2800" dirty="0" err="1" smtClean="0"/>
              <a:t>FlashCards.pdf</a:t>
            </a:r>
            <a:endParaRPr lang="en-US" sz="2800" dirty="0" smtClean="0"/>
          </a:p>
          <a:p>
            <a:pPr eaLnBrk="1" fontAlgn="auto" hangingPunct="1">
              <a:spcAft>
                <a:spcPts val="0"/>
              </a:spcAft>
              <a:buFont typeface="Arial"/>
              <a:buChar char="•"/>
              <a:defRPr/>
            </a:pPr>
            <a:endParaRPr lang="en-US" dirty="0" smtClean="0"/>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US" smtClean="0">
                <a:ea typeface="ＭＳ Ｐゴシック" charset="-128"/>
                <a:cs typeface="ＭＳ Ｐゴシック" charset="-128"/>
              </a:rPr>
              <a:t>Peer Instruction Resources</a:t>
            </a:r>
          </a:p>
        </p:txBody>
      </p:sp>
      <p:sp>
        <p:nvSpPr>
          <p:cNvPr id="20483" name="Content Placeholder 2"/>
          <p:cNvSpPr>
            <a:spLocks noGrp="1"/>
          </p:cNvSpPr>
          <p:nvPr>
            <p:ph idx="1"/>
          </p:nvPr>
        </p:nvSpPr>
        <p:spPr>
          <a:xfrm>
            <a:off x="457200" y="1230994"/>
            <a:ext cx="8229600" cy="4525963"/>
          </a:xfrm>
        </p:spPr>
        <p:txBody>
          <a:bodyPr/>
          <a:lstStyle/>
          <a:p>
            <a:pPr eaLnBrk="1" hangingPunct="1"/>
            <a:r>
              <a:rPr lang="en-US" dirty="0" smtClean="0">
                <a:ea typeface="ＭＳ Ｐゴシック" charset="-128"/>
                <a:cs typeface="ＭＳ Ｐゴシック" charset="-128"/>
                <a:hlinkClick r:id="rId2"/>
              </a:rPr>
              <a:t>2Know Renaissance Responders</a:t>
            </a:r>
            <a:endParaRPr lang="en-US" dirty="0" smtClean="0">
              <a:ea typeface="ＭＳ Ｐゴシック" charset="-128"/>
              <a:cs typeface="ＭＳ Ｐゴシック" charset="-128"/>
            </a:endParaRPr>
          </a:p>
          <a:p>
            <a:pPr eaLnBrk="1" hangingPunct="1"/>
            <a:r>
              <a:rPr lang="en-US" dirty="0" smtClean="0">
                <a:ea typeface="ＭＳ Ｐゴシック" charset="-128"/>
                <a:cs typeface="ＭＳ Ｐゴシック" charset="-128"/>
                <a:hlinkClick r:id="rId3"/>
              </a:rPr>
              <a:t>iClickers</a:t>
            </a:r>
            <a:endParaRPr lang="en-US" dirty="0" smtClean="0">
              <a:ea typeface="ＭＳ Ｐゴシック" charset="-128"/>
              <a:cs typeface="ＭＳ Ｐゴシック" charset="-128"/>
            </a:endParaRPr>
          </a:p>
          <a:p>
            <a:pPr eaLnBrk="1" hangingPunct="1"/>
            <a:r>
              <a:rPr lang="en-US" dirty="0" smtClean="0">
                <a:ea typeface="ＭＳ Ｐゴシック" charset="-128"/>
                <a:cs typeface="ＭＳ Ｐゴシック" charset="-128"/>
                <a:hlinkClick r:id="rId4"/>
              </a:rPr>
              <a:t>Quizdom</a:t>
            </a:r>
            <a:endParaRPr lang="en-US" dirty="0" smtClean="0">
              <a:ea typeface="ＭＳ Ｐゴシック" charset="-128"/>
              <a:cs typeface="ＭＳ Ｐゴシック" charset="-128"/>
            </a:endParaRPr>
          </a:p>
          <a:p>
            <a:pPr eaLnBrk="1" hangingPunct="1"/>
            <a:r>
              <a:rPr lang="en-US" dirty="0" smtClean="0">
                <a:ea typeface="ＭＳ Ｐゴシック" charset="-128"/>
                <a:cs typeface="ＭＳ Ｐゴシック" charset="-128"/>
                <a:hlinkClick r:id="rId5"/>
              </a:rPr>
              <a:t>Poll Everywhere</a:t>
            </a:r>
            <a:endParaRPr lang="en-US" dirty="0" smtClean="0">
              <a:ea typeface="ＭＳ Ｐゴシック" charset="-128"/>
              <a:cs typeface="ＭＳ Ｐゴシック" charset="-128"/>
            </a:endParaRPr>
          </a:p>
          <a:p>
            <a:pPr eaLnBrk="1" hangingPunct="1"/>
            <a:r>
              <a:rPr lang="en-US" dirty="0" smtClean="0">
                <a:ea typeface="ＭＳ Ｐゴシック" charset="-128"/>
                <a:cs typeface="ＭＳ Ｐゴシック" charset="-128"/>
                <a:hlinkClick r:id="rId6"/>
              </a:rPr>
              <a:t>eClicker</a:t>
            </a:r>
            <a:endParaRPr lang="en-US" dirty="0" smtClean="0">
              <a:ea typeface="ＭＳ Ｐゴシック" charset="-128"/>
              <a:cs typeface="ＭＳ Ｐゴシック" charset="-128"/>
            </a:endParaRPr>
          </a:p>
          <a:p>
            <a:pPr eaLnBrk="1" hangingPunct="1"/>
            <a:r>
              <a:rPr lang="en-US" dirty="0" smtClean="0">
                <a:ea typeface="ＭＳ Ｐゴシック" charset="-128"/>
                <a:cs typeface="ＭＳ Ｐゴシック" charset="-128"/>
                <a:hlinkClick r:id="rId7"/>
              </a:rPr>
              <a:t>Socrative</a:t>
            </a:r>
            <a:endParaRPr lang="en-US" dirty="0" smtClean="0">
              <a:ea typeface="ＭＳ Ｐゴシック" charset="-128"/>
              <a:cs typeface="ＭＳ Ｐゴシック" charset="-128"/>
            </a:endParaRPr>
          </a:p>
          <a:p>
            <a:pPr eaLnBrk="1" hangingPunct="1"/>
            <a:r>
              <a:rPr lang="en-US" dirty="0" err="1" smtClean="0">
                <a:ea typeface="ＭＳ Ｐゴシック" charset="-128"/>
                <a:cs typeface="ＭＳ Ｐゴシック" charset="-128"/>
                <a:hlinkClick r:id="rId8"/>
              </a:rPr>
              <a:t>Plickers</a:t>
            </a:r>
            <a:endParaRPr lang="en-US" dirty="0" smtClean="0">
              <a:ea typeface="ＭＳ Ｐゴシック" charset="-128"/>
              <a:cs typeface="ＭＳ Ｐゴシック" charset="-128"/>
            </a:endParaRPr>
          </a:p>
          <a:p>
            <a:pPr eaLnBrk="1" hangingPunct="1"/>
            <a:r>
              <a:rPr lang="en-US" dirty="0" smtClean="0">
                <a:ea typeface="ＭＳ Ｐゴシック" charset="-128"/>
                <a:cs typeface="ＭＳ Ｐゴシック" charset="-128"/>
                <a:hlinkClick r:id="rId9"/>
              </a:rPr>
              <a:t>Index Cards!</a:t>
            </a:r>
            <a:endParaRPr lang="en-US" dirty="0" smtClean="0">
              <a:ea typeface="ＭＳ Ｐゴシック" charset="-128"/>
              <a:cs typeface="ＭＳ Ｐゴシック" charset="-128"/>
            </a:endParaRPr>
          </a:p>
          <a:p>
            <a:pPr eaLnBrk="1" hangingPunct="1"/>
            <a:r>
              <a:rPr lang="en-US" dirty="0" smtClean="0">
                <a:ea typeface="ＭＳ Ｐゴシック" charset="-128"/>
                <a:cs typeface="ＭＳ Ｐゴシック" charset="-128"/>
                <a:hlinkClick r:id="rId10"/>
              </a:rPr>
              <a:t>Conceptests at CU Boulder</a:t>
            </a:r>
            <a:endParaRPr lang="en-US" dirty="0" smtClean="0">
              <a:ea typeface="ＭＳ Ｐゴシック" charset="-128"/>
              <a:cs typeface="ＭＳ Ｐゴシック" charset="-128"/>
            </a:endParaRPr>
          </a:p>
          <a:p>
            <a:pPr eaLnBrk="1" hangingPunct="1"/>
            <a:endParaRPr lang="en-US" dirty="0" smtClean="0">
              <a:ea typeface="ＭＳ Ｐゴシック" charset="-128"/>
              <a:cs typeface="ＭＳ Ｐゴシック" charset="-128"/>
            </a:endParaRPr>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eaLnBrk="1" hangingPunct="1"/>
            <a:r>
              <a:rPr lang="en-US" smtClean="0">
                <a:ea typeface="ＭＳ Ｐゴシック" charset="-128"/>
                <a:cs typeface="ＭＳ Ｐゴシック" charset="-128"/>
              </a:rPr>
              <a:t>Physics Education Research (PER)</a:t>
            </a:r>
          </a:p>
        </p:txBody>
      </p:sp>
      <p:sp>
        <p:nvSpPr>
          <p:cNvPr id="21507" name="Content Placeholder 2"/>
          <p:cNvSpPr>
            <a:spLocks noGrp="1"/>
          </p:cNvSpPr>
          <p:nvPr>
            <p:ph idx="1"/>
          </p:nvPr>
        </p:nvSpPr>
        <p:spPr/>
        <p:txBody>
          <a:bodyPr/>
          <a:lstStyle/>
          <a:p>
            <a:pPr eaLnBrk="1" hangingPunct="1"/>
            <a:r>
              <a:rPr lang="en-US" smtClean="0">
                <a:ea typeface="ＭＳ Ｐゴシック" charset="-128"/>
                <a:cs typeface="ＭＳ Ｐゴシック" charset="-128"/>
              </a:rPr>
              <a:t>Physicists applied research skills to problem of student learning</a:t>
            </a:r>
          </a:p>
          <a:p>
            <a:pPr eaLnBrk="1" hangingPunct="1"/>
            <a:r>
              <a:rPr lang="en-US" smtClean="0">
                <a:ea typeface="ＭＳ Ｐゴシック" charset="-128"/>
                <a:cs typeface="ＭＳ Ｐゴシック" charset="-128"/>
              </a:rPr>
              <a:t>Developed many effective instructional strategies</a:t>
            </a:r>
          </a:p>
          <a:p>
            <a:pPr eaLnBrk="1" hangingPunct="1"/>
            <a:r>
              <a:rPr lang="en-US" smtClean="0">
                <a:ea typeface="ＭＳ Ｐゴシック" charset="-128"/>
                <a:cs typeface="ＭＳ Ｐゴシック" charset="-128"/>
              </a:rPr>
              <a:t>Research has shown that lecture based methods are not effective</a:t>
            </a:r>
          </a:p>
          <a:p>
            <a:pPr eaLnBrk="1" hangingPunct="1"/>
            <a:r>
              <a:rPr lang="en-US" smtClean="0">
                <a:ea typeface="ＭＳ Ｐゴシック" charset="-128"/>
                <a:cs typeface="ＭＳ Ｐゴシック" charset="-128"/>
              </a:rPr>
              <a:t>PER methods can be adopted incrementally, Peer Instruction is one example</a:t>
            </a:r>
          </a:p>
          <a:p>
            <a:pPr eaLnBrk="1" hangingPunct="1"/>
            <a:endParaRPr lang="en-US" smtClean="0">
              <a:ea typeface="ＭＳ Ｐゴシック" charset="-128"/>
              <a:cs typeface="ＭＳ Ｐゴシック" charset="-128"/>
            </a:endParaRPr>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eaLnBrk="1" hangingPunct="1"/>
            <a:r>
              <a:rPr lang="en-US" smtClean="0">
                <a:ea typeface="ＭＳ Ｐゴシック" charset="-128"/>
                <a:cs typeface="ＭＳ Ｐゴシック" charset="-128"/>
              </a:rPr>
              <a:t>PER Resources</a:t>
            </a:r>
          </a:p>
        </p:txBody>
      </p:sp>
      <p:sp>
        <p:nvSpPr>
          <p:cNvPr id="3" name="Content Placeholder 2"/>
          <p:cNvSpPr>
            <a:spLocks noGrp="1"/>
          </p:cNvSpPr>
          <p:nvPr>
            <p:ph idx="1"/>
          </p:nvPr>
        </p:nvSpPr>
        <p:spPr/>
        <p:txBody>
          <a:bodyPr rtlCol="0">
            <a:normAutofit fontScale="85000" lnSpcReduction="20000"/>
          </a:bodyPr>
          <a:lstStyle/>
          <a:p>
            <a:pPr eaLnBrk="1" fontAlgn="auto" hangingPunct="1">
              <a:spcAft>
                <a:spcPts val="0"/>
              </a:spcAft>
              <a:buFont typeface="Arial"/>
              <a:buChar char="•"/>
              <a:defRPr/>
            </a:pPr>
            <a:r>
              <a:rPr lang="en-US" dirty="0" smtClean="0">
                <a:ea typeface="+mn-ea"/>
                <a:cs typeface="+mn-cs"/>
                <a:hlinkClick r:id="rId2"/>
              </a:rPr>
              <a:t>Teaching Physics with the Physics Suite</a:t>
            </a:r>
            <a:endParaRPr lang="en-US" dirty="0" smtClean="0">
              <a:ea typeface="+mn-ea"/>
              <a:cs typeface="+mn-cs"/>
            </a:endParaRPr>
          </a:p>
          <a:p>
            <a:pPr eaLnBrk="1" fontAlgn="auto" hangingPunct="1">
              <a:spcAft>
                <a:spcPts val="0"/>
              </a:spcAft>
              <a:buFont typeface="Arial"/>
              <a:buChar char="•"/>
              <a:defRPr/>
            </a:pPr>
            <a:r>
              <a:rPr lang="en-US" dirty="0" smtClean="0">
                <a:ea typeface="+mn-ea"/>
                <a:cs typeface="+mn-cs"/>
                <a:hlinkClick r:id="rId3"/>
              </a:rPr>
              <a:t>Five Easy Lessons, Strategies for Successful Physics Teaching</a:t>
            </a:r>
            <a:endParaRPr lang="en-US" dirty="0" smtClean="0">
              <a:ea typeface="+mn-ea"/>
              <a:cs typeface="+mn-cs"/>
            </a:endParaRPr>
          </a:p>
          <a:p>
            <a:pPr eaLnBrk="1" fontAlgn="auto" hangingPunct="1">
              <a:spcAft>
                <a:spcPts val="0"/>
              </a:spcAft>
              <a:buFont typeface="Arial"/>
              <a:buChar char="•"/>
              <a:defRPr/>
            </a:pPr>
            <a:r>
              <a:rPr lang="en-US" dirty="0" smtClean="0">
                <a:ea typeface="+mn-ea"/>
                <a:cs typeface="+mn-cs"/>
                <a:hlinkClick r:id="rId4"/>
              </a:rPr>
              <a:t>Interactive Lecture Demonstrations</a:t>
            </a:r>
            <a:endParaRPr lang="en-US" dirty="0" smtClean="0">
              <a:ea typeface="+mn-ea"/>
              <a:cs typeface="+mn-cs"/>
            </a:endParaRPr>
          </a:p>
          <a:p>
            <a:pPr eaLnBrk="1" fontAlgn="auto" hangingPunct="1">
              <a:spcAft>
                <a:spcPts val="0"/>
              </a:spcAft>
              <a:buFont typeface="Arial"/>
              <a:buChar char="•"/>
              <a:defRPr/>
            </a:pPr>
            <a:r>
              <a:rPr lang="en-US" dirty="0" smtClean="0">
                <a:ea typeface="+mn-ea"/>
                <a:cs typeface="+mn-cs"/>
                <a:hlinkClick r:id="rId5"/>
              </a:rPr>
              <a:t>Ranking Tasks</a:t>
            </a:r>
            <a:endParaRPr lang="en-US" dirty="0" smtClean="0">
              <a:ea typeface="+mn-ea"/>
              <a:cs typeface="+mn-cs"/>
            </a:endParaRPr>
          </a:p>
          <a:p>
            <a:pPr eaLnBrk="1" fontAlgn="auto" hangingPunct="1">
              <a:spcAft>
                <a:spcPts val="0"/>
              </a:spcAft>
              <a:buFont typeface="Arial"/>
              <a:buChar char="•"/>
              <a:defRPr/>
            </a:pPr>
            <a:r>
              <a:rPr lang="en-US" dirty="0" smtClean="0">
                <a:ea typeface="+mn-ea"/>
                <a:cs typeface="+mn-cs"/>
                <a:hlinkClick r:id="rId6"/>
              </a:rPr>
              <a:t>Modeling Method</a:t>
            </a:r>
            <a:r>
              <a:rPr lang="en-US" dirty="0" smtClean="0">
                <a:ea typeface="+mn-ea"/>
                <a:cs typeface="+mn-cs"/>
              </a:rPr>
              <a:t> (Inelastic Collision Demo)</a:t>
            </a:r>
          </a:p>
          <a:p>
            <a:pPr eaLnBrk="1" fontAlgn="auto" hangingPunct="1">
              <a:spcAft>
                <a:spcPts val="0"/>
              </a:spcAft>
              <a:buFont typeface="Arial"/>
              <a:buChar char="•"/>
              <a:defRPr/>
            </a:pPr>
            <a:r>
              <a:rPr lang="en-US" dirty="0" smtClean="0">
                <a:ea typeface="+mn-ea"/>
                <a:cs typeface="+mn-cs"/>
                <a:hlinkClick r:id="rId7"/>
              </a:rPr>
              <a:t>Dolores Gende’s PER Resources</a:t>
            </a:r>
            <a:endParaRPr lang="en-US" dirty="0" smtClean="0">
              <a:ea typeface="+mn-ea"/>
              <a:cs typeface="+mn-cs"/>
            </a:endParaRPr>
          </a:p>
          <a:p>
            <a:pPr eaLnBrk="1" fontAlgn="auto" hangingPunct="1">
              <a:spcAft>
                <a:spcPts val="0"/>
              </a:spcAft>
              <a:buFont typeface="Arial"/>
              <a:buChar char="•"/>
              <a:defRPr/>
            </a:pPr>
            <a:r>
              <a:rPr lang="en-US" dirty="0" smtClean="0">
                <a:ea typeface="+mn-ea"/>
                <a:cs typeface="+mn-cs"/>
                <a:hlinkClick r:id="rId8"/>
              </a:rPr>
              <a:t>Understanding Physics, Cummings, Laws, Redish, Cooney</a:t>
            </a:r>
            <a:endParaRPr lang="en-US" dirty="0" smtClean="0">
              <a:ea typeface="+mn-ea"/>
              <a:cs typeface="+mn-cs"/>
            </a:endParaRPr>
          </a:p>
          <a:p>
            <a:pPr eaLnBrk="1" fontAlgn="auto" hangingPunct="1">
              <a:spcAft>
                <a:spcPts val="0"/>
              </a:spcAft>
              <a:buFont typeface="Arial"/>
              <a:buChar char="•"/>
              <a:defRPr/>
            </a:pPr>
            <a:r>
              <a:rPr lang="en-US" dirty="0" smtClean="0">
                <a:ea typeface="+mn-ea"/>
                <a:cs typeface="+mn-cs"/>
                <a:hlinkClick r:id="rId9"/>
              </a:rPr>
              <a:t>Physics for Scientists and Engineers, Knight</a:t>
            </a:r>
            <a:endParaRPr lang="en-US" dirty="0" smtClean="0">
              <a:ea typeface="+mn-ea"/>
              <a:cs typeface="+mn-cs"/>
            </a:endParaRPr>
          </a:p>
          <a:p>
            <a:pPr eaLnBrk="1" fontAlgn="auto" hangingPunct="1">
              <a:spcAft>
                <a:spcPts val="0"/>
              </a:spcAft>
              <a:buFont typeface="Arial"/>
              <a:buChar char="•"/>
              <a:defRPr/>
            </a:pPr>
            <a:r>
              <a:rPr lang="en-US" dirty="0" smtClean="0">
                <a:ea typeface="+mn-ea"/>
                <a:cs typeface="+mn-cs"/>
                <a:hlinkClick r:id="rId10"/>
              </a:rPr>
              <a:t>Principles of Physics, Serway, Jewett</a:t>
            </a:r>
            <a:endParaRPr lang="en-US" dirty="0" smtClean="0">
              <a:ea typeface="+mn-ea"/>
              <a:cs typeface="+mn-cs"/>
            </a:endParaRPr>
          </a:p>
        </p:txBody>
      </p:sp>
      <p:sp>
        <p:nvSpPr>
          <p:cNvPr id="4" name="TextBox 3">
            <a:hlinkClick r:id="rId11" action="ppaction://hlinksldjump"/>
          </p:cNvPr>
          <p:cNvSpPr txBox="1"/>
          <p:nvPr/>
        </p:nvSpPr>
        <p:spPr>
          <a:xfrm>
            <a:off x="8199022" y="6396335"/>
            <a:ext cx="944978" cy="461665"/>
          </a:xfrm>
          <a:prstGeom prst="rect">
            <a:avLst/>
          </a:prstGeom>
          <a:noFill/>
        </p:spPr>
        <p:txBody>
          <a:bodyPr wrap="square" rtlCol="0">
            <a:spAutoFit/>
          </a:bodyPr>
          <a:lstStyle/>
          <a:p>
            <a:r>
              <a:rPr lang="en-US" dirty="0" smtClean="0">
                <a:hlinkClick r:id="rId11" action="ppaction://hlinksldjump"/>
              </a:rPr>
              <a:t>Back</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Title 1"/>
          <p:cNvSpPr>
            <a:spLocks noGrp="1"/>
          </p:cNvSpPr>
          <p:nvPr>
            <p:ph type="title"/>
          </p:nvPr>
        </p:nvSpPr>
        <p:spPr>
          <a:xfrm>
            <a:off x="2651125" y="4763"/>
            <a:ext cx="4800600" cy="509587"/>
          </a:xfrm>
        </p:spPr>
        <p:txBody>
          <a:bodyPr/>
          <a:lstStyle/>
          <a:p>
            <a:r>
              <a:rPr lang="en-US" smtClean="0">
                <a:ea typeface="ＭＳ Ｐゴシック" charset="-128"/>
                <a:cs typeface="ＭＳ Ｐゴシック" charset="-128"/>
              </a:rPr>
              <a:t>Banked Turns</a:t>
            </a:r>
          </a:p>
        </p:txBody>
      </p:sp>
      <p:pic>
        <p:nvPicPr>
          <p:cNvPr id="24581" name="Picture 3"/>
          <p:cNvPicPr>
            <a:picLocks noChangeAspect="1"/>
          </p:cNvPicPr>
          <p:nvPr/>
        </p:nvPicPr>
        <p:blipFill>
          <a:blip r:embed="rId3"/>
          <a:srcRect/>
          <a:stretch>
            <a:fillRect/>
          </a:stretch>
        </p:blipFill>
        <p:spPr bwMode="auto">
          <a:xfrm>
            <a:off x="-6350" y="514350"/>
            <a:ext cx="3214688" cy="1528763"/>
          </a:xfrm>
          <a:prstGeom prst="rect">
            <a:avLst/>
          </a:prstGeom>
          <a:noFill/>
          <a:ln w="9525">
            <a:noFill/>
            <a:miter lim="800000"/>
            <a:headEnd/>
            <a:tailEnd/>
          </a:ln>
        </p:spPr>
      </p:pic>
      <p:pic>
        <p:nvPicPr>
          <p:cNvPr id="24582" name="Picture 4"/>
          <p:cNvPicPr>
            <a:picLocks noChangeAspect="1"/>
          </p:cNvPicPr>
          <p:nvPr/>
        </p:nvPicPr>
        <p:blipFill>
          <a:blip r:embed="rId4"/>
          <a:srcRect/>
          <a:stretch>
            <a:fillRect/>
          </a:stretch>
        </p:blipFill>
        <p:spPr bwMode="auto">
          <a:xfrm>
            <a:off x="6342063" y="514350"/>
            <a:ext cx="2801937" cy="1528763"/>
          </a:xfrm>
          <a:prstGeom prst="rect">
            <a:avLst/>
          </a:prstGeom>
          <a:noFill/>
          <a:ln w="9525">
            <a:noFill/>
            <a:miter lim="800000"/>
            <a:headEnd/>
            <a:tailEnd/>
          </a:ln>
        </p:spPr>
      </p:pic>
      <p:pic>
        <p:nvPicPr>
          <p:cNvPr id="24583" name="Picture 5"/>
          <p:cNvPicPr>
            <a:picLocks noChangeAspect="1"/>
          </p:cNvPicPr>
          <p:nvPr/>
        </p:nvPicPr>
        <p:blipFill>
          <a:blip r:embed="rId5"/>
          <a:srcRect l="10847" t="15643" r="7405" b="15540"/>
          <a:stretch>
            <a:fillRect/>
          </a:stretch>
        </p:blipFill>
        <p:spPr bwMode="auto">
          <a:xfrm>
            <a:off x="3822700" y="517525"/>
            <a:ext cx="1812925" cy="1525588"/>
          </a:xfrm>
          <a:prstGeom prst="rect">
            <a:avLst/>
          </a:prstGeom>
          <a:noFill/>
          <a:ln w="9525">
            <a:noFill/>
            <a:miter lim="800000"/>
            <a:headEnd/>
            <a:tailEnd/>
          </a:ln>
        </p:spPr>
      </p:pic>
      <p:pic>
        <p:nvPicPr>
          <p:cNvPr id="13" name="Picture 12"/>
          <p:cNvPicPr>
            <a:picLocks noChangeAspect="1"/>
          </p:cNvPicPr>
          <p:nvPr/>
        </p:nvPicPr>
        <p:blipFill>
          <a:blip r:embed="rId6"/>
          <a:srcRect/>
          <a:stretch>
            <a:fillRect/>
          </a:stretch>
        </p:blipFill>
        <p:spPr bwMode="auto">
          <a:xfrm>
            <a:off x="1185863" y="4064000"/>
            <a:ext cx="449262" cy="307975"/>
          </a:xfrm>
          <a:prstGeom prst="rect">
            <a:avLst/>
          </a:prstGeom>
          <a:noFill/>
          <a:ln w="9525">
            <a:noFill/>
            <a:miter lim="800000"/>
            <a:headEnd/>
            <a:tailEnd/>
          </a:ln>
        </p:spPr>
      </p:pic>
      <p:grpSp>
        <p:nvGrpSpPr>
          <p:cNvPr id="2" name="Group 47"/>
          <p:cNvGrpSpPr>
            <a:grpSpLocks/>
          </p:cNvGrpSpPr>
          <p:nvPr/>
        </p:nvGrpSpPr>
        <p:grpSpPr bwMode="auto">
          <a:xfrm>
            <a:off x="2114550" y="4189413"/>
            <a:ext cx="1082675" cy="612775"/>
            <a:chOff x="2650534" y="4301381"/>
            <a:chExt cx="1083877" cy="613787"/>
          </a:xfrm>
        </p:grpSpPr>
        <p:sp>
          <p:nvSpPr>
            <p:cNvPr id="14" name="Right Triangle 13"/>
            <p:cNvSpPr/>
            <p:nvPr/>
          </p:nvSpPr>
          <p:spPr>
            <a:xfrm flipH="1">
              <a:off x="2650534" y="4310922"/>
              <a:ext cx="1083877" cy="550182"/>
            </a:xfrm>
            <a:prstGeom prst="rtTriangle">
              <a:avLst/>
            </a:prstGeom>
            <a:noFill/>
            <a:ln w="1587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p>
          </p:txBody>
        </p:sp>
        <p:sp>
          <p:nvSpPr>
            <p:cNvPr id="17" name="Rectangle 16"/>
            <p:cNvSpPr/>
            <p:nvPr/>
          </p:nvSpPr>
          <p:spPr>
            <a:xfrm rot="19925891">
              <a:off x="3019243" y="4301381"/>
              <a:ext cx="427512" cy="197175"/>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p>
          </p:txBody>
        </p:sp>
        <p:sp>
          <p:nvSpPr>
            <p:cNvPr id="24610" name="TextBox 17"/>
            <p:cNvSpPr txBox="1">
              <a:spLocks noChangeArrowheads="1"/>
            </p:cNvSpPr>
            <p:nvPr/>
          </p:nvSpPr>
          <p:spPr bwMode="auto">
            <a:xfrm>
              <a:off x="2997313" y="4545836"/>
              <a:ext cx="345122" cy="369332"/>
            </a:xfrm>
            <a:prstGeom prst="rect">
              <a:avLst/>
            </a:prstGeom>
            <a:noFill/>
            <a:ln w="9525">
              <a:noFill/>
              <a:miter lim="800000"/>
              <a:headEnd/>
              <a:tailEnd/>
            </a:ln>
          </p:spPr>
          <p:txBody>
            <a:bodyPr>
              <a:prstTxWarp prst="textNoShape">
                <a:avLst/>
              </a:prstTxWarp>
              <a:spAutoFit/>
            </a:bodyPr>
            <a:lstStyle/>
            <a:p>
              <a:r>
                <a:rPr lang="en-US" sz="1800"/>
                <a:t>θ</a:t>
              </a:r>
            </a:p>
          </p:txBody>
        </p:sp>
      </p:grpSp>
      <p:grpSp>
        <p:nvGrpSpPr>
          <p:cNvPr id="3" name="Group 46"/>
          <p:cNvGrpSpPr>
            <a:grpSpLocks/>
          </p:cNvGrpSpPr>
          <p:nvPr/>
        </p:nvGrpSpPr>
        <p:grpSpPr bwMode="auto">
          <a:xfrm>
            <a:off x="2365375" y="2709863"/>
            <a:ext cx="1411288" cy="1198562"/>
            <a:chOff x="2997313" y="2641808"/>
            <a:chExt cx="1411184" cy="1198486"/>
          </a:xfrm>
        </p:grpSpPr>
        <p:sp>
          <p:nvSpPr>
            <p:cNvPr id="19" name="Rectangle 18"/>
            <p:cNvSpPr/>
            <p:nvPr/>
          </p:nvSpPr>
          <p:spPr>
            <a:xfrm rot="20183857">
              <a:off x="3017949" y="3137077"/>
              <a:ext cx="428593" cy="196838"/>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p>
          </p:txBody>
        </p:sp>
        <p:cxnSp>
          <p:nvCxnSpPr>
            <p:cNvPr id="23" name="Straight Arrow Connector 22"/>
            <p:cNvCxnSpPr/>
            <p:nvPr/>
          </p:nvCxnSpPr>
          <p:spPr>
            <a:xfrm rot="16200000" flipV="1">
              <a:off x="2866351" y="2834678"/>
              <a:ext cx="420661" cy="15873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rot="5400000">
              <a:off x="2963975" y="3559325"/>
              <a:ext cx="500031"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4602" name="TextBox 26"/>
            <p:cNvSpPr txBox="1">
              <a:spLocks noChangeArrowheads="1"/>
            </p:cNvSpPr>
            <p:nvPr/>
          </p:nvSpPr>
          <p:spPr bwMode="auto">
            <a:xfrm>
              <a:off x="3135362" y="2641808"/>
              <a:ext cx="414146" cy="369332"/>
            </a:xfrm>
            <a:prstGeom prst="rect">
              <a:avLst/>
            </a:prstGeom>
            <a:noFill/>
            <a:ln w="9525">
              <a:noFill/>
              <a:miter lim="800000"/>
              <a:headEnd/>
              <a:tailEnd/>
            </a:ln>
          </p:spPr>
          <p:txBody>
            <a:bodyPr>
              <a:prstTxWarp prst="textNoShape">
                <a:avLst/>
              </a:prstTxWarp>
              <a:spAutoFit/>
            </a:bodyPr>
            <a:lstStyle/>
            <a:p>
              <a:r>
                <a:rPr lang="en-US" sz="1800"/>
                <a:t>N</a:t>
              </a:r>
            </a:p>
          </p:txBody>
        </p:sp>
        <p:sp>
          <p:nvSpPr>
            <p:cNvPr id="24603" name="TextBox 27"/>
            <p:cNvSpPr txBox="1">
              <a:spLocks noChangeArrowheads="1"/>
            </p:cNvSpPr>
            <p:nvPr/>
          </p:nvSpPr>
          <p:spPr bwMode="auto">
            <a:xfrm>
              <a:off x="3215260" y="3309520"/>
              <a:ext cx="607415" cy="369332"/>
            </a:xfrm>
            <a:prstGeom prst="rect">
              <a:avLst/>
            </a:prstGeom>
            <a:noFill/>
            <a:ln w="9525">
              <a:noFill/>
              <a:miter lim="800000"/>
              <a:headEnd/>
              <a:tailEnd/>
            </a:ln>
          </p:spPr>
          <p:txBody>
            <a:bodyPr>
              <a:prstTxWarp prst="textNoShape">
                <a:avLst/>
              </a:prstTxWarp>
              <a:spAutoFit/>
            </a:bodyPr>
            <a:lstStyle/>
            <a:p>
              <a:r>
                <a:rPr lang="en-US" sz="1800"/>
                <a:t>mg</a:t>
              </a:r>
            </a:p>
          </p:txBody>
        </p:sp>
        <p:cxnSp>
          <p:nvCxnSpPr>
            <p:cNvPr id="30" name="Straight Arrow Connector 29"/>
            <p:cNvCxnSpPr/>
            <p:nvPr/>
          </p:nvCxnSpPr>
          <p:spPr bwMode="auto">
            <a:xfrm flipH="1">
              <a:off x="3776719" y="3513290"/>
              <a:ext cx="503200"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p:nvPr/>
          </p:nvCxnSpPr>
          <p:spPr bwMode="auto">
            <a:xfrm rot="5400000" flipH="1" flipV="1">
              <a:off x="4030696" y="3260894"/>
              <a:ext cx="500031"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4606" name="TextBox 27"/>
            <p:cNvSpPr txBox="1">
              <a:spLocks noChangeArrowheads="1"/>
            </p:cNvSpPr>
            <p:nvPr/>
          </p:nvSpPr>
          <p:spPr bwMode="auto">
            <a:xfrm>
              <a:off x="3822675" y="2826474"/>
              <a:ext cx="585822" cy="369528"/>
            </a:xfrm>
            <a:prstGeom prst="rect">
              <a:avLst/>
            </a:prstGeom>
            <a:noFill/>
            <a:ln w="9525">
              <a:noFill/>
              <a:miter lim="800000"/>
              <a:headEnd/>
              <a:tailEnd/>
            </a:ln>
          </p:spPr>
          <p:txBody>
            <a:bodyPr>
              <a:prstTxWarp prst="textNoShape">
                <a:avLst/>
              </a:prstTxWarp>
              <a:spAutoFit/>
            </a:bodyPr>
            <a:lstStyle/>
            <a:p>
              <a:r>
                <a:rPr lang="en-US" sz="1800"/>
                <a:t>+y</a:t>
              </a:r>
            </a:p>
          </p:txBody>
        </p:sp>
        <p:sp>
          <p:nvSpPr>
            <p:cNvPr id="24607" name="TextBox 28"/>
            <p:cNvSpPr txBox="1">
              <a:spLocks noChangeArrowheads="1"/>
            </p:cNvSpPr>
            <p:nvPr/>
          </p:nvSpPr>
          <p:spPr bwMode="auto">
            <a:xfrm>
              <a:off x="3696029" y="3470766"/>
              <a:ext cx="585822" cy="369528"/>
            </a:xfrm>
            <a:prstGeom prst="rect">
              <a:avLst/>
            </a:prstGeom>
            <a:noFill/>
            <a:ln w="9525">
              <a:noFill/>
              <a:miter lim="800000"/>
              <a:headEnd/>
              <a:tailEnd/>
            </a:ln>
          </p:spPr>
          <p:txBody>
            <a:bodyPr>
              <a:prstTxWarp prst="textNoShape">
                <a:avLst/>
              </a:prstTxWarp>
              <a:spAutoFit/>
            </a:bodyPr>
            <a:lstStyle/>
            <a:p>
              <a:pPr algn="ctr"/>
              <a:r>
                <a:rPr lang="en-US" sz="1800"/>
                <a:t>+x</a:t>
              </a:r>
            </a:p>
          </p:txBody>
        </p:sp>
      </p:grpSp>
      <p:sp>
        <p:nvSpPr>
          <p:cNvPr id="24587" name="TextBox 33"/>
          <p:cNvSpPr txBox="1">
            <a:spLocks noChangeArrowheads="1"/>
          </p:cNvSpPr>
          <p:nvPr/>
        </p:nvSpPr>
        <p:spPr bwMode="auto">
          <a:xfrm>
            <a:off x="-19050" y="2168525"/>
            <a:ext cx="4141788" cy="461963"/>
          </a:xfrm>
          <a:prstGeom prst="rect">
            <a:avLst/>
          </a:prstGeom>
          <a:noFill/>
          <a:ln w="9525">
            <a:noFill/>
            <a:miter lim="800000"/>
            <a:headEnd/>
            <a:tailEnd/>
          </a:ln>
        </p:spPr>
        <p:txBody>
          <a:bodyPr>
            <a:prstTxWarp prst="textNoShape">
              <a:avLst/>
            </a:prstTxWarp>
            <a:spAutoFit/>
          </a:bodyPr>
          <a:lstStyle/>
          <a:p>
            <a:r>
              <a:rPr lang="en-US"/>
              <a:t>Banked turn with no friction</a:t>
            </a:r>
          </a:p>
        </p:txBody>
      </p:sp>
      <p:sp>
        <p:nvSpPr>
          <p:cNvPr id="24588" name="TextBox 34"/>
          <p:cNvSpPr txBox="1">
            <a:spLocks noChangeArrowheads="1"/>
          </p:cNvSpPr>
          <p:nvPr/>
        </p:nvSpPr>
        <p:spPr bwMode="auto">
          <a:xfrm>
            <a:off x="4551363" y="2168525"/>
            <a:ext cx="4592637" cy="831850"/>
          </a:xfrm>
          <a:prstGeom prst="rect">
            <a:avLst/>
          </a:prstGeom>
          <a:noFill/>
          <a:ln w="9525">
            <a:noFill/>
            <a:miter lim="800000"/>
            <a:headEnd/>
            <a:tailEnd/>
          </a:ln>
        </p:spPr>
        <p:txBody>
          <a:bodyPr>
            <a:prstTxWarp prst="textNoShape">
              <a:avLst/>
            </a:prstTxWarp>
            <a:spAutoFit/>
          </a:bodyPr>
          <a:lstStyle/>
          <a:p>
            <a:r>
              <a:rPr lang="en-US"/>
              <a:t>m = 1000 kg, r = 20 m, θ = 20</a:t>
            </a:r>
            <a:r>
              <a:rPr lang="en-US" baseline="30000"/>
              <a:t>o</a:t>
            </a:r>
          </a:p>
          <a:p>
            <a:r>
              <a:rPr lang="en-US"/>
              <a:t>     What v should car have?</a:t>
            </a:r>
          </a:p>
        </p:txBody>
      </p:sp>
      <p:grpSp>
        <p:nvGrpSpPr>
          <p:cNvPr id="4" name="Group 45"/>
          <p:cNvGrpSpPr>
            <a:grpSpLocks/>
          </p:cNvGrpSpPr>
          <p:nvPr/>
        </p:nvGrpSpPr>
        <p:grpSpPr bwMode="auto">
          <a:xfrm>
            <a:off x="184150" y="2703513"/>
            <a:ext cx="1930400" cy="1668462"/>
            <a:chOff x="457200" y="2826474"/>
            <a:chExt cx="1930145" cy="1667879"/>
          </a:xfrm>
        </p:grpSpPr>
        <p:sp>
          <p:nvSpPr>
            <p:cNvPr id="7" name="Oval 6"/>
            <p:cNvSpPr/>
            <p:nvPr/>
          </p:nvSpPr>
          <p:spPr>
            <a:xfrm>
              <a:off x="457200" y="3124820"/>
              <a:ext cx="1369832" cy="1369533"/>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p>
          </p:txBody>
        </p:sp>
        <p:sp>
          <p:nvSpPr>
            <p:cNvPr id="8" name="Oval 7"/>
            <p:cNvSpPr/>
            <p:nvPr/>
          </p:nvSpPr>
          <p:spPr>
            <a:xfrm>
              <a:off x="639739" y="3307318"/>
              <a:ext cx="1003167" cy="1004537"/>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p>
          </p:txBody>
        </p:sp>
        <p:sp>
          <p:nvSpPr>
            <p:cNvPr id="9" name="Rectangle 8"/>
            <p:cNvSpPr/>
            <p:nvPr/>
          </p:nvSpPr>
          <p:spPr>
            <a:xfrm>
              <a:off x="1684176" y="3672315"/>
              <a:ext cx="142856" cy="274542"/>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p>
          </p:txBody>
        </p:sp>
        <p:cxnSp>
          <p:nvCxnSpPr>
            <p:cNvPr id="11" name="Straight Arrow Connector 10"/>
            <p:cNvCxnSpPr/>
            <p:nvPr/>
          </p:nvCxnSpPr>
          <p:spPr>
            <a:xfrm rot="5400000" flipH="1" flipV="1">
              <a:off x="1529480" y="3124026"/>
              <a:ext cx="596691" cy="158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1269893" y="3808793"/>
              <a:ext cx="1117452" cy="1587"/>
            </a:xfrm>
            <a:prstGeom prst="line">
              <a:avLst/>
            </a:prstGeom>
            <a:ln w="25400" cap="flat" cmpd="sng" algn="ctr">
              <a:solidFill>
                <a:schemeClr val="tx1"/>
              </a:solidFill>
              <a:prstDash val="sys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37" name="Straight Arrow Connector 36"/>
            <p:cNvCxnSpPr/>
            <p:nvPr/>
          </p:nvCxnSpPr>
          <p:spPr>
            <a:xfrm rot="16200000" flipV="1">
              <a:off x="755681" y="3454891"/>
              <a:ext cx="644300" cy="12698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4597" name="TextBox 40"/>
            <p:cNvSpPr txBox="1">
              <a:spLocks noChangeArrowheads="1"/>
            </p:cNvSpPr>
            <p:nvPr/>
          </p:nvSpPr>
          <p:spPr bwMode="auto">
            <a:xfrm>
              <a:off x="1117296" y="3328333"/>
              <a:ext cx="303708" cy="369332"/>
            </a:xfrm>
            <a:prstGeom prst="rect">
              <a:avLst/>
            </a:prstGeom>
            <a:noFill/>
            <a:ln w="9525">
              <a:noFill/>
              <a:miter lim="800000"/>
              <a:headEnd/>
              <a:tailEnd/>
            </a:ln>
          </p:spPr>
          <p:txBody>
            <a:bodyPr>
              <a:prstTxWarp prst="textNoShape">
                <a:avLst/>
              </a:prstTxWarp>
              <a:spAutoFit/>
            </a:bodyPr>
            <a:lstStyle/>
            <a:p>
              <a:r>
                <a:rPr lang="en-US" sz="1800"/>
                <a:t>r</a:t>
              </a:r>
            </a:p>
          </p:txBody>
        </p:sp>
        <p:sp>
          <p:nvSpPr>
            <p:cNvPr id="24598" name="TextBox 41"/>
            <p:cNvSpPr txBox="1">
              <a:spLocks noChangeArrowheads="1"/>
            </p:cNvSpPr>
            <p:nvPr/>
          </p:nvSpPr>
          <p:spPr bwMode="auto">
            <a:xfrm>
              <a:off x="1828248" y="2959001"/>
              <a:ext cx="504105" cy="369332"/>
            </a:xfrm>
            <a:prstGeom prst="rect">
              <a:avLst/>
            </a:prstGeom>
            <a:noFill/>
            <a:ln w="9525">
              <a:noFill/>
              <a:miter lim="800000"/>
              <a:headEnd/>
              <a:tailEnd/>
            </a:ln>
          </p:spPr>
          <p:txBody>
            <a:bodyPr>
              <a:prstTxWarp prst="textNoShape">
                <a:avLst/>
              </a:prstTxWarp>
              <a:spAutoFit/>
            </a:bodyPr>
            <a:lstStyle/>
            <a:p>
              <a:r>
                <a:rPr lang="en-US" sz="1800"/>
                <a:t>v</a:t>
              </a:r>
            </a:p>
          </p:txBody>
        </p:sp>
      </p:grpSp>
      <p:graphicFrame>
        <p:nvGraphicFramePr>
          <p:cNvPr id="43" name="Object 2"/>
          <p:cNvGraphicFramePr>
            <a:graphicFrameLocks noChangeAspect="1"/>
          </p:cNvGraphicFramePr>
          <p:nvPr/>
        </p:nvGraphicFramePr>
        <p:xfrm>
          <a:off x="128588" y="4748213"/>
          <a:ext cx="2114550" cy="1766887"/>
        </p:xfrm>
        <a:graphic>
          <a:graphicData uri="http://schemas.openxmlformats.org/presentationml/2006/ole">
            <mc:AlternateContent xmlns:mc="http://schemas.openxmlformats.org/markup-compatibility/2006">
              <mc:Choice xmlns:v="urn:schemas-microsoft-com:vml" Requires="v">
                <p:oleObj spid="_x0000_s24651" name="Equation" r:id="rId7" imgW="1003300" imgH="838200" progId="Equation.3">
                  <p:embed/>
                </p:oleObj>
              </mc:Choice>
              <mc:Fallback>
                <p:oleObj name="Equation" r:id="rId7" imgW="1003300" imgH="838200" progId="Equation.3">
                  <p:embed/>
                  <p:pic>
                    <p:nvPicPr>
                      <p:cNvPr id="0"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8588" y="4748213"/>
                        <a:ext cx="2114550" cy="17668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4" name="TextBox 43"/>
          <p:cNvSpPr txBox="1">
            <a:spLocks noChangeArrowheads="1"/>
          </p:cNvSpPr>
          <p:nvPr/>
        </p:nvSpPr>
        <p:spPr bwMode="auto">
          <a:xfrm>
            <a:off x="2362200" y="4802188"/>
            <a:ext cx="2921000" cy="1939925"/>
          </a:xfrm>
          <a:prstGeom prst="rect">
            <a:avLst/>
          </a:prstGeom>
          <a:noFill/>
          <a:ln w="9525">
            <a:noFill/>
            <a:miter lim="800000"/>
            <a:headEnd/>
            <a:tailEnd/>
          </a:ln>
        </p:spPr>
        <p:txBody>
          <a:bodyPr>
            <a:prstTxWarp prst="textNoShape">
              <a:avLst/>
            </a:prstTxWarp>
            <a:spAutoFit/>
          </a:bodyPr>
          <a:lstStyle/>
          <a:p>
            <a:r>
              <a:rPr lang="en-US"/>
              <a:t>N ≠ mgcosθ because there is a component of acceleration in the normal direction</a:t>
            </a:r>
          </a:p>
        </p:txBody>
      </p:sp>
      <p:graphicFrame>
        <p:nvGraphicFramePr>
          <p:cNvPr id="45" name="Object 3"/>
          <p:cNvGraphicFramePr>
            <a:graphicFrameLocks noChangeAspect="1"/>
          </p:cNvGraphicFramePr>
          <p:nvPr/>
        </p:nvGraphicFramePr>
        <p:xfrm>
          <a:off x="5187950" y="3079750"/>
          <a:ext cx="3956050" cy="3570288"/>
        </p:xfrm>
        <a:graphic>
          <a:graphicData uri="http://schemas.openxmlformats.org/presentationml/2006/ole">
            <mc:AlternateContent xmlns:mc="http://schemas.openxmlformats.org/markup-compatibility/2006">
              <mc:Choice xmlns:v="urn:schemas-microsoft-com:vml" Requires="v">
                <p:oleObj spid="_x0000_s24652" name="Equation" r:id="rId9" imgW="1943100" imgH="1752600" progId="Equation.3">
                  <p:embed/>
                </p:oleObj>
              </mc:Choice>
              <mc:Fallback>
                <p:oleObj name="Equation" r:id="rId9" imgW="1943100" imgH="1752600" progId="Equation.3">
                  <p:embed/>
                  <p:pic>
                    <p:nvPicPr>
                      <p:cNvPr id="0" name="Picture 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187950" y="3079750"/>
                        <a:ext cx="3956050" cy="35702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5" name="TextBox 34">
            <a:hlinkClick r:id="rId11" action="ppaction://hlinksldjump"/>
          </p:cNvPr>
          <p:cNvSpPr txBox="1"/>
          <p:nvPr/>
        </p:nvSpPr>
        <p:spPr>
          <a:xfrm>
            <a:off x="8107923" y="5678315"/>
            <a:ext cx="886012" cy="461665"/>
          </a:xfrm>
          <a:prstGeom prst="rect">
            <a:avLst/>
          </a:prstGeom>
          <a:noFill/>
        </p:spPr>
        <p:txBody>
          <a:bodyPr wrap="square" rtlCol="0">
            <a:spAutoFit/>
          </a:bodyPr>
          <a:lstStyle/>
          <a:p>
            <a:r>
              <a:rPr lang="en-US" dirty="0" smtClean="0">
                <a:hlinkClick r:id="rId12" action="ppaction://hlinksldjump"/>
              </a:rPr>
              <a:t>Back</a:t>
            </a:r>
            <a:endParaRPr lang="en-U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457200" y="20171"/>
            <a:ext cx="8229600" cy="627062"/>
          </a:xfrm>
        </p:spPr>
        <p:txBody>
          <a:bodyPr/>
          <a:lstStyle/>
          <a:p>
            <a:r>
              <a:rPr lang="en-US" smtClean="0">
                <a:ea typeface="ＭＳ Ｐゴシック" charset="-128"/>
                <a:cs typeface="ＭＳ Ｐゴシック" charset="-128"/>
              </a:rPr>
              <a:t>The Rotor</a:t>
            </a:r>
          </a:p>
        </p:txBody>
      </p:sp>
      <p:pic>
        <p:nvPicPr>
          <p:cNvPr id="25603" name="Picture 3" descr="/Volumes/Time Machine Backups/Videos/PhysicsVideo/CircularMotion/RotorRide.m4v">
            <a:hlinkClick r:id="" action="ppaction://media"/>
          </p:cNvPr>
          <p:cNvPicPr/>
          <p:nvPr>
            <a:videoFile r:link="rId2"/>
            <p:extLst>
              <p:ext uri="{DAA4B4D4-6D71-4841-9C94-3DE7FCFB9230}">
                <p14:media xmlns:p14="http://schemas.microsoft.com/office/powerpoint/2010/main" r:link="rId1"/>
              </p:ext>
            </p:extLst>
          </p:nvPr>
        </p:nvPicPr>
        <p:blipFill>
          <a:blip r:embed="rId6"/>
          <a:srcRect/>
          <a:stretch>
            <a:fillRect/>
          </a:stretch>
        </p:blipFill>
        <p:spPr bwMode="auto">
          <a:xfrm>
            <a:off x="0" y="793844"/>
            <a:ext cx="4899209" cy="3673568"/>
          </a:xfrm>
          <a:prstGeom prst="rect">
            <a:avLst/>
          </a:prstGeom>
          <a:noFill/>
          <a:ln w="9525">
            <a:noFill/>
            <a:miter lim="800000"/>
            <a:headEnd/>
            <a:tailEnd/>
          </a:ln>
        </p:spPr>
      </p:pic>
      <p:pic>
        <p:nvPicPr>
          <p:cNvPr id="2" name="RotorSlo-Mo.MOV">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4408643" y="3306482"/>
            <a:ext cx="4735357" cy="3551518"/>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5751" fill="hold"/>
                                        <p:tgtEl>
                                          <p:spTgt spid="2560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25603"/>
                </p:tgtEl>
              </p:cMediaNode>
            </p:video>
            <p:seq concurrent="1" nextAc="seek">
              <p:cTn id="8" restart="whenNotActive" fill="hold" evtFilter="cancelBubble" nodeType="interactiveSeq">
                <p:stCondLst>
                  <p:cond evt="onClick" delay="0">
                    <p:tgtEl>
                      <p:spTgt spid="2560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5603"/>
                                        </p:tgtEl>
                                      </p:cBhvr>
                                    </p:cmd>
                                  </p:childTnLst>
                                </p:cTn>
                              </p:par>
                            </p:childTnLst>
                          </p:cTn>
                        </p:par>
                      </p:childTnLst>
                    </p:cTn>
                  </p:par>
                </p:childTnLst>
              </p:cTn>
              <p:nextCondLst>
                <p:cond evt="onClick" delay="0">
                  <p:tgtEl>
                    <p:spTgt spid="25603"/>
                  </p:tgtEl>
                </p:cond>
              </p:nextCondLst>
            </p:seq>
            <p:seq concurrent="1" nextAc="seek">
              <p:cTn id="13" restart="whenNotActive" fill="hold" evtFilter="cancelBubble" nodeType="interactiveSeq">
                <p:stCondLst>
                  <p:cond evt="onClick" delay="0">
                    <p:tgtEl>
                      <p:spTgt spid="2"/>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2"/>
                                        </p:tgtEl>
                                      </p:cBhvr>
                                    </p:cmd>
                                  </p:childTnLst>
                                </p:cTn>
                              </p:par>
                            </p:childTnLst>
                          </p:cTn>
                        </p:par>
                      </p:childTnLst>
                    </p:cTn>
                  </p:par>
                </p:childTnLst>
              </p:cTn>
              <p:nextCondLst>
                <p:cond evt="onClick" delay="0">
                  <p:tgtEl>
                    <p:spTgt spid="2"/>
                  </p:tgtEl>
                </p:cond>
              </p:nextCondLst>
            </p:seq>
            <p:video>
              <p:cMediaNode vol="80000">
                <p:cTn id="18" fill="hold" display="0">
                  <p:stCondLst>
                    <p:cond delay="indefinite"/>
                  </p:stCondLst>
                </p:cTn>
                <p:tgtEl>
                  <p:spTgt spid="2"/>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40" name="Picture 16" descr="/Users/admin/Desktop/Rotor.m4v">
            <a:hlinkClick r:id="" action="ppaction://media"/>
          </p:cNvPr>
          <p:cNvPicPr/>
          <p:nvPr>
            <a:videoFile r:link="rId3"/>
            <p:extLst>
              <p:ext uri="{DAA4B4D4-6D71-4841-9C94-3DE7FCFB9230}">
                <p14:media xmlns:p14="http://schemas.microsoft.com/office/powerpoint/2010/main" r:link="rId2"/>
              </p:ext>
            </p:extLst>
          </p:nvPr>
        </p:nvPicPr>
        <p:blipFill>
          <a:blip r:embed="rId5"/>
          <a:srcRect/>
          <a:stretch>
            <a:fillRect/>
          </a:stretch>
        </p:blipFill>
        <p:spPr bwMode="auto">
          <a:xfrm>
            <a:off x="0" y="4763"/>
            <a:ext cx="3133725" cy="2349500"/>
          </a:xfrm>
          <a:prstGeom prst="rect">
            <a:avLst/>
          </a:prstGeom>
          <a:noFill/>
          <a:ln w="9525">
            <a:noFill/>
            <a:miter lim="800000"/>
            <a:headEnd/>
            <a:tailEnd/>
          </a:ln>
        </p:spPr>
      </p:pic>
      <p:sp>
        <p:nvSpPr>
          <p:cNvPr id="48" name="TextBox 47"/>
          <p:cNvSpPr txBox="1">
            <a:spLocks noChangeArrowheads="1"/>
          </p:cNvSpPr>
          <p:nvPr/>
        </p:nvSpPr>
        <p:spPr bwMode="auto">
          <a:xfrm>
            <a:off x="176213" y="5173663"/>
            <a:ext cx="3100387" cy="1570037"/>
          </a:xfrm>
          <a:prstGeom prst="rect">
            <a:avLst/>
          </a:prstGeom>
          <a:noFill/>
          <a:ln w="9525">
            <a:noFill/>
            <a:miter lim="800000"/>
            <a:headEnd/>
            <a:tailEnd/>
          </a:ln>
        </p:spPr>
        <p:txBody>
          <a:bodyPr>
            <a:prstTxWarp prst="textNoShape">
              <a:avLst/>
            </a:prstTxWarp>
            <a:spAutoFit/>
          </a:bodyPr>
          <a:lstStyle/>
          <a:p>
            <a:r>
              <a:rPr lang="en-US"/>
              <a:t>So for a 70 kg rider, f</a:t>
            </a:r>
            <a:r>
              <a:rPr lang="en-US" baseline="-25000"/>
              <a:t>s</a:t>
            </a:r>
            <a:r>
              <a:rPr lang="en-US"/>
              <a:t> = mg = 686 N</a:t>
            </a:r>
          </a:p>
          <a:p>
            <a:r>
              <a:rPr lang="en-US"/>
              <a:t>What is f</a:t>
            </a:r>
            <a:r>
              <a:rPr lang="en-US" baseline="-25000"/>
              <a:t>s</a:t>
            </a:r>
            <a:r>
              <a:rPr lang="en-US"/>
              <a:t> if the Rotor spins at 6 radians/s?</a:t>
            </a:r>
          </a:p>
        </p:txBody>
      </p:sp>
      <p:sp>
        <p:nvSpPr>
          <p:cNvPr id="26642" name="Title 1"/>
          <p:cNvSpPr>
            <a:spLocks noGrp="1"/>
          </p:cNvSpPr>
          <p:nvPr>
            <p:ph type="title"/>
          </p:nvPr>
        </p:nvSpPr>
        <p:spPr>
          <a:xfrm>
            <a:off x="2909888" y="4763"/>
            <a:ext cx="6408737" cy="509587"/>
          </a:xfrm>
        </p:spPr>
        <p:txBody>
          <a:bodyPr/>
          <a:lstStyle/>
          <a:p>
            <a:r>
              <a:rPr lang="en-US" smtClean="0">
                <a:ea typeface="ＭＳ Ｐゴシック" charset="-128"/>
                <a:cs typeface="ＭＳ Ｐゴシック" charset="-128"/>
              </a:rPr>
              <a:t>The Rotor</a:t>
            </a:r>
          </a:p>
        </p:txBody>
      </p:sp>
      <p:grpSp>
        <p:nvGrpSpPr>
          <p:cNvPr id="2" name="Group 43"/>
          <p:cNvGrpSpPr>
            <a:grpSpLocks/>
          </p:cNvGrpSpPr>
          <p:nvPr/>
        </p:nvGrpSpPr>
        <p:grpSpPr bwMode="auto">
          <a:xfrm>
            <a:off x="1960563" y="3868738"/>
            <a:ext cx="1173162" cy="1052512"/>
            <a:chOff x="3016747" y="2763070"/>
            <a:chExt cx="1172168" cy="1053377"/>
          </a:xfrm>
        </p:grpSpPr>
        <p:cxnSp>
          <p:nvCxnSpPr>
            <p:cNvPr id="30" name="Straight Arrow Connector 29"/>
            <p:cNvCxnSpPr/>
            <p:nvPr/>
          </p:nvCxnSpPr>
          <p:spPr bwMode="auto">
            <a:xfrm>
              <a:off x="3476732" y="3446256"/>
              <a:ext cx="502811"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p:nvPr/>
          </p:nvCxnSpPr>
          <p:spPr bwMode="auto">
            <a:xfrm rot="5400000" flipH="1" flipV="1">
              <a:off x="3224910" y="3197609"/>
              <a:ext cx="498885" cy="158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6658" name="TextBox 27"/>
            <p:cNvSpPr txBox="1">
              <a:spLocks noChangeArrowheads="1"/>
            </p:cNvSpPr>
            <p:nvPr/>
          </p:nvSpPr>
          <p:spPr bwMode="auto">
            <a:xfrm>
              <a:off x="3016747" y="2763070"/>
              <a:ext cx="586084" cy="369165"/>
            </a:xfrm>
            <a:prstGeom prst="rect">
              <a:avLst/>
            </a:prstGeom>
            <a:noFill/>
            <a:ln w="9525">
              <a:noFill/>
              <a:miter lim="800000"/>
              <a:headEnd/>
              <a:tailEnd/>
            </a:ln>
          </p:spPr>
          <p:txBody>
            <a:bodyPr>
              <a:prstTxWarp prst="textNoShape">
                <a:avLst/>
              </a:prstTxWarp>
              <a:spAutoFit/>
            </a:bodyPr>
            <a:lstStyle/>
            <a:p>
              <a:r>
                <a:rPr lang="en-US" sz="1800"/>
                <a:t>+y</a:t>
              </a:r>
            </a:p>
          </p:txBody>
        </p:sp>
        <p:sp>
          <p:nvSpPr>
            <p:cNvPr id="26659" name="TextBox 28"/>
            <p:cNvSpPr txBox="1">
              <a:spLocks noChangeArrowheads="1"/>
            </p:cNvSpPr>
            <p:nvPr/>
          </p:nvSpPr>
          <p:spPr bwMode="auto">
            <a:xfrm>
              <a:off x="3602831" y="3447282"/>
              <a:ext cx="586084" cy="369165"/>
            </a:xfrm>
            <a:prstGeom prst="rect">
              <a:avLst/>
            </a:prstGeom>
            <a:noFill/>
            <a:ln w="9525">
              <a:noFill/>
              <a:miter lim="800000"/>
              <a:headEnd/>
              <a:tailEnd/>
            </a:ln>
          </p:spPr>
          <p:txBody>
            <a:bodyPr>
              <a:prstTxWarp prst="textNoShape">
                <a:avLst/>
              </a:prstTxWarp>
              <a:spAutoFit/>
            </a:bodyPr>
            <a:lstStyle/>
            <a:p>
              <a:pPr algn="ctr"/>
              <a:r>
                <a:rPr lang="en-US" sz="1800"/>
                <a:t>+x</a:t>
              </a:r>
            </a:p>
          </p:txBody>
        </p:sp>
      </p:grpSp>
      <p:sp>
        <p:nvSpPr>
          <p:cNvPr id="4" name="TextBox 34"/>
          <p:cNvSpPr txBox="1">
            <a:spLocks noChangeArrowheads="1"/>
          </p:cNvSpPr>
          <p:nvPr/>
        </p:nvSpPr>
        <p:spPr bwMode="auto">
          <a:xfrm>
            <a:off x="3429000" y="514350"/>
            <a:ext cx="5530850" cy="1938338"/>
          </a:xfrm>
          <a:prstGeom prst="rect">
            <a:avLst/>
          </a:prstGeom>
          <a:noFill/>
          <a:ln w="9525">
            <a:noFill/>
            <a:miter lim="800000"/>
            <a:headEnd/>
            <a:tailEnd/>
          </a:ln>
        </p:spPr>
        <p:txBody>
          <a:bodyPr>
            <a:prstTxWarp prst="textNoShape">
              <a:avLst/>
            </a:prstTxWarp>
            <a:spAutoFit/>
          </a:bodyPr>
          <a:lstStyle/>
          <a:p>
            <a:r>
              <a:rPr lang="en-US"/>
              <a:t>An amusement park ride called the Rotor spins with an angular speed of 4 radians/s. It has a radius of 3.5 m. What is the minimum coefficient of friction (μ</a:t>
            </a:r>
            <a:r>
              <a:rPr lang="en-US" baseline="-25000"/>
              <a:t>s</a:t>
            </a:r>
            <a:r>
              <a:rPr lang="en-US"/>
              <a:t>) so the riders don’t slip?</a:t>
            </a:r>
          </a:p>
        </p:txBody>
      </p:sp>
      <p:graphicFrame>
        <p:nvGraphicFramePr>
          <p:cNvPr id="45" name="Object 2"/>
          <p:cNvGraphicFramePr>
            <a:graphicFrameLocks noChangeAspect="1"/>
          </p:cNvGraphicFramePr>
          <p:nvPr/>
        </p:nvGraphicFramePr>
        <p:xfrm>
          <a:off x="6242050" y="3868738"/>
          <a:ext cx="1317625" cy="336550"/>
        </p:xfrm>
        <a:graphic>
          <a:graphicData uri="http://schemas.openxmlformats.org/presentationml/2006/ole">
            <mc:AlternateContent xmlns:mc="http://schemas.openxmlformats.org/markup-compatibility/2006">
              <mc:Choice xmlns:v="urn:schemas-microsoft-com:vml" Requires="v">
                <p:oleObj spid="_x0000_s27069" name="Equation" r:id="rId6" imgW="647700" imgH="165100" progId="Equation.3">
                  <p:embed/>
                </p:oleObj>
              </mc:Choice>
              <mc:Fallback>
                <p:oleObj name="Equation" r:id="rId6" imgW="647700" imgH="165100" progId="Equation.3">
                  <p:embed/>
                  <p:pic>
                    <p:nvPicPr>
                      <p:cNvPr id="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42050" y="3868738"/>
                        <a:ext cx="1317625" cy="336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Object 3"/>
          <p:cNvGraphicFramePr>
            <a:graphicFrameLocks noChangeAspect="1"/>
          </p:cNvGraphicFramePr>
          <p:nvPr/>
        </p:nvGraphicFramePr>
        <p:xfrm>
          <a:off x="6488113" y="4491038"/>
          <a:ext cx="1111250" cy="361950"/>
        </p:xfrm>
        <a:graphic>
          <a:graphicData uri="http://schemas.openxmlformats.org/presentationml/2006/ole">
            <mc:AlternateContent xmlns:mc="http://schemas.openxmlformats.org/markup-compatibility/2006">
              <mc:Choice xmlns:v="urn:schemas-microsoft-com:vml" Requires="v">
                <p:oleObj spid="_x0000_s27070" name="Equation" r:id="rId8" imgW="546100" imgH="177800" progId="Equation.3">
                  <p:embed/>
                </p:oleObj>
              </mc:Choice>
              <mc:Fallback>
                <p:oleObj name="Equation" r:id="rId8" imgW="546100" imgH="177800" progId="Equation.3">
                  <p:embed/>
                  <p:pic>
                    <p:nvPicPr>
                      <p:cNvPr id="0"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488113" y="4491038"/>
                        <a:ext cx="1111250" cy="3619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 name="Object 4"/>
          <p:cNvGraphicFramePr>
            <a:graphicFrameLocks noChangeAspect="1"/>
          </p:cNvGraphicFramePr>
          <p:nvPr/>
        </p:nvGraphicFramePr>
        <p:xfrm>
          <a:off x="4027488" y="2530475"/>
          <a:ext cx="1498600" cy="909638"/>
        </p:xfrm>
        <a:graphic>
          <a:graphicData uri="http://schemas.openxmlformats.org/presentationml/2006/ole">
            <mc:AlternateContent xmlns:mc="http://schemas.openxmlformats.org/markup-compatibility/2006">
              <mc:Choice xmlns:v="urn:schemas-microsoft-com:vml" Requires="v">
                <p:oleObj spid="_x0000_s27071" name="Equation" r:id="rId10" imgW="711200" imgH="431800" progId="Equation.3">
                  <p:embed/>
                </p:oleObj>
              </mc:Choice>
              <mc:Fallback>
                <p:oleObj name="Equation" r:id="rId10" imgW="711200" imgH="431800" progId="Equation.3">
                  <p:embed/>
                  <p:pic>
                    <p:nvPicPr>
                      <p:cNvPr id="0" name="Picture 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027488" y="2530475"/>
                        <a:ext cx="1498600" cy="9096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Object 5"/>
          <p:cNvGraphicFramePr>
            <a:graphicFrameLocks noChangeAspect="1"/>
          </p:cNvGraphicFramePr>
          <p:nvPr/>
        </p:nvGraphicFramePr>
        <p:xfrm>
          <a:off x="3951288" y="4052888"/>
          <a:ext cx="1282700" cy="376237"/>
        </p:xfrm>
        <a:graphic>
          <a:graphicData uri="http://schemas.openxmlformats.org/presentationml/2006/ole">
            <mc:AlternateContent xmlns:mc="http://schemas.openxmlformats.org/markup-compatibility/2006">
              <mc:Choice xmlns:v="urn:schemas-microsoft-com:vml" Requires="v">
                <p:oleObj spid="_x0000_s27072" name="Equation" r:id="rId12" imgW="609600" imgH="177800" progId="Equation.3">
                  <p:embed/>
                </p:oleObj>
              </mc:Choice>
              <mc:Fallback>
                <p:oleObj name="Equation" r:id="rId12" imgW="609600" imgH="177800" progId="Equation.3">
                  <p:embed/>
                  <p:pic>
                    <p:nvPicPr>
                      <p:cNvPr id="0" name="Picture 5"/>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951288" y="4052888"/>
                        <a:ext cx="1282700" cy="3762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4372" name="Picture 1"/>
          <p:cNvPicPr>
            <a:picLocks noChangeAspect="1" noChangeArrowheads="1"/>
          </p:cNvPicPr>
          <p:nvPr/>
        </p:nvPicPr>
        <p:blipFill>
          <a:blip r:embed="rId14"/>
          <a:srcRect/>
          <a:stretch>
            <a:fillRect/>
          </a:stretch>
        </p:blipFill>
        <p:spPr bwMode="auto">
          <a:xfrm>
            <a:off x="0" y="4763"/>
            <a:ext cx="3133725" cy="2349500"/>
          </a:xfrm>
          <a:prstGeom prst="rect">
            <a:avLst/>
          </a:prstGeom>
          <a:noFill/>
          <a:ln w="9525">
            <a:noFill/>
            <a:miter lim="800000"/>
            <a:headEnd/>
            <a:tailEnd/>
          </a:ln>
        </p:spPr>
      </p:pic>
      <p:pic>
        <p:nvPicPr>
          <p:cNvPr id="14374" name="Picture 2"/>
          <p:cNvPicPr>
            <a:picLocks noChangeAspect="1" noChangeArrowheads="1"/>
          </p:cNvPicPr>
          <p:nvPr/>
        </p:nvPicPr>
        <p:blipFill>
          <a:blip r:embed="rId15"/>
          <a:srcRect l="33376" t="15833" r="27516"/>
          <a:stretch>
            <a:fillRect/>
          </a:stretch>
        </p:blipFill>
        <p:spPr bwMode="auto">
          <a:xfrm>
            <a:off x="176213" y="2530475"/>
            <a:ext cx="1609725" cy="2606675"/>
          </a:xfrm>
          <a:prstGeom prst="rect">
            <a:avLst/>
          </a:prstGeom>
          <a:noFill/>
          <a:ln w="9525">
            <a:noFill/>
            <a:miter lim="800000"/>
            <a:headEnd/>
            <a:tailEnd/>
          </a:ln>
        </p:spPr>
      </p:pic>
      <p:grpSp>
        <p:nvGrpSpPr>
          <p:cNvPr id="3" name="Group 41"/>
          <p:cNvGrpSpPr>
            <a:grpSpLocks/>
          </p:cNvGrpSpPr>
          <p:nvPr/>
        </p:nvGrpSpPr>
        <p:grpSpPr bwMode="auto">
          <a:xfrm>
            <a:off x="2127250" y="2452688"/>
            <a:ext cx="1177925" cy="1263650"/>
            <a:chOff x="1879600" y="2527300"/>
            <a:chExt cx="1178421" cy="1263650"/>
          </a:xfrm>
        </p:grpSpPr>
        <p:cxnSp>
          <p:nvCxnSpPr>
            <p:cNvPr id="26" name="Straight Arrow Connector 25"/>
            <p:cNvCxnSpPr/>
            <p:nvPr/>
          </p:nvCxnSpPr>
          <p:spPr bwMode="auto">
            <a:xfrm rot="5400000">
              <a:off x="2152870" y="3540125"/>
              <a:ext cx="500063"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6650" name="TextBox 26"/>
            <p:cNvSpPr txBox="1">
              <a:spLocks noChangeArrowheads="1"/>
            </p:cNvSpPr>
            <p:nvPr/>
          </p:nvSpPr>
          <p:spPr bwMode="auto">
            <a:xfrm>
              <a:off x="1986660" y="2527300"/>
              <a:ext cx="414432" cy="369426"/>
            </a:xfrm>
            <a:prstGeom prst="rect">
              <a:avLst/>
            </a:prstGeom>
            <a:noFill/>
            <a:ln w="9525">
              <a:noFill/>
              <a:miter lim="800000"/>
              <a:headEnd/>
              <a:tailEnd/>
            </a:ln>
          </p:spPr>
          <p:txBody>
            <a:bodyPr>
              <a:prstTxWarp prst="textNoShape">
                <a:avLst/>
              </a:prstTxWarp>
              <a:spAutoFit/>
            </a:bodyPr>
            <a:lstStyle/>
            <a:p>
              <a:r>
                <a:rPr lang="en-US" sz="1800"/>
                <a:t>f</a:t>
              </a:r>
              <a:r>
                <a:rPr lang="en-US" sz="1800" baseline="-25000"/>
                <a:t>s</a:t>
              </a:r>
              <a:endParaRPr lang="en-US" sz="1800"/>
            </a:p>
          </p:txBody>
        </p:sp>
        <p:sp>
          <p:nvSpPr>
            <p:cNvPr id="26651" name="TextBox 27"/>
            <p:cNvSpPr txBox="1">
              <a:spLocks noChangeArrowheads="1"/>
            </p:cNvSpPr>
            <p:nvPr/>
          </p:nvSpPr>
          <p:spPr bwMode="auto">
            <a:xfrm>
              <a:off x="1879600" y="3370724"/>
              <a:ext cx="607834" cy="369426"/>
            </a:xfrm>
            <a:prstGeom prst="rect">
              <a:avLst/>
            </a:prstGeom>
            <a:noFill/>
            <a:ln w="9525">
              <a:noFill/>
              <a:miter lim="800000"/>
              <a:headEnd/>
              <a:tailEnd/>
            </a:ln>
          </p:spPr>
          <p:txBody>
            <a:bodyPr>
              <a:prstTxWarp prst="textNoShape">
                <a:avLst/>
              </a:prstTxWarp>
              <a:spAutoFit/>
            </a:bodyPr>
            <a:lstStyle/>
            <a:p>
              <a:r>
                <a:rPr lang="en-US" sz="1800"/>
                <a:t>mg</a:t>
              </a:r>
            </a:p>
          </p:txBody>
        </p:sp>
        <p:sp>
          <p:nvSpPr>
            <p:cNvPr id="56" name="Oval 55"/>
            <p:cNvSpPr/>
            <p:nvPr/>
          </p:nvSpPr>
          <p:spPr bwMode="auto">
            <a:xfrm>
              <a:off x="2265525" y="3027362"/>
              <a:ext cx="263636" cy="263525"/>
            </a:xfrm>
            <a:prstGeom prst="ellipse">
              <a:avLst/>
            </a:prstGeom>
            <a:noFill/>
            <a:ln w="22225"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cxnSp>
          <p:nvCxnSpPr>
            <p:cNvPr id="39" name="Straight Arrow Connector 38"/>
            <p:cNvCxnSpPr/>
            <p:nvPr/>
          </p:nvCxnSpPr>
          <p:spPr bwMode="auto">
            <a:xfrm rot="16200000" flipV="1">
              <a:off x="2151283" y="2776537"/>
              <a:ext cx="500062" cy="158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40" name="Straight Arrow Connector 39"/>
            <p:cNvCxnSpPr/>
            <p:nvPr/>
          </p:nvCxnSpPr>
          <p:spPr bwMode="auto">
            <a:xfrm>
              <a:off x="2529161" y="3168650"/>
              <a:ext cx="500273" cy="158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6655" name="TextBox 27"/>
            <p:cNvSpPr txBox="1">
              <a:spLocks noChangeArrowheads="1"/>
            </p:cNvSpPr>
            <p:nvPr/>
          </p:nvSpPr>
          <p:spPr bwMode="auto">
            <a:xfrm>
              <a:off x="2605971" y="2719849"/>
              <a:ext cx="452050" cy="369426"/>
            </a:xfrm>
            <a:prstGeom prst="rect">
              <a:avLst/>
            </a:prstGeom>
            <a:noFill/>
            <a:ln w="9525">
              <a:noFill/>
              <a:miter lim="800000"/>
              <a:headEnd/>
              <a:tailEnd/>
            </a:ln>
          </p:spPr>
          <p:txBody>
            <a:bodyPr>
              <a:prstTxWarp prst="textNoShape">
                <a:avLst/>
              </a:prstTxWarp>
              <a:spAutoFit/>
            </a:bodyPr>
            <a:lstStyle/>
            <a:p>
              <a:r>
                <a:rPr lang="en-US" sz="1800"/>
                <a:t>N</a:t>
              </a:r>
            </a:p>
          </p:txBody>
        </p:sp>
      </p:grpSp>
      <p:graphicFrame>
        <p:nvGraphicFramePr>
          <p:cNvPr id="7" name="Object 6"/>
          <p:cNvGraphicFramePr>
            <a:graphicFrameLocks noChangeAspect="1"/>
          </p:cNvGraphicFramePr>
          <p:nvPr/>
        </p:nvGraphicFramePr>
        <p:xfrm>
          <a:off x="6448425" y="4491038"/>
          <a:ext cx="1111250" cy="361950"/>
        </p:xfrm>
        <a:graphic>
          <a:graphicData uri="http://schemas.openxmlformats.org/presentationml/2006/ole">
            <mc:AlternateContent xmlns:mc="http://schemas.openxmlformats.org/markup-compatibility/2006">
              <mc:Choice xmlns:v="urn:schemas-microsoft-com:vml" Requires="v">
                <p:oleObj spid="_x0000_s27073" name="Equation" r:id="rId16" imgW="546100" imgH="177800" progId="Equation.3">
                  <p:embed/>
                </p:oleObj>
              </mc:Choice>
              <mc:Fallback>
                <p:oleObj name="Equation" r:id="rId16" imgW="546100" imgH="177800" progId="Equation.3">
                  <p:embed/>
                  <p:pic>
                    <p:nvPicPr>
                      <p:cNvPr id="0" name="Picture 6"/>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448425" y="4491038"/>
                        <a:ext cx="1111250" cy="3619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7"/>
          <p:cNvGraphicFramePr>
            <a:graphicFrameLocks noChangeAspect="1"/>
          </p:cNvGraphicFramePr>
          <p:nvPr/>
        </p:nvGraphicFramePr>
        <p:xfrm>
          <a:off x="4151313" y="3529013"/>
          <a:ext cx="1042987" cy="374650"/>
        </p:xfrm>
        <a:graphic>
          <a:graphicData uri="http://schemas.openxmlformats.org/presentationml/2006/ole">
            <mc:AlternateContent xmlns:mc="http://schemas.openxmlformats.org/markup-compatibility/2006">
              <mc:Choice xmlns:v="urn:schemas-microsoft-com:vml" Requires="v">
                <p:oleObj spid="_x0000_s27074" name="Equation" r:id="rId18" imgW="495300" imgH="177800" progId="Equation.3">
                  <p:embed/>
                </p:oleObj>
              </mc:Choice>
              <mc:Fallback>
                <p:oleObj name="Equation" r:id="rId18" imgW="495300" imgH="177800" progId="Equation.3">
                  <p:embed/>
                  <p:pic>
                    <p:nvPicPr>
                      <p:cNvPr id="0" name="Picture 7"/>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4151313" y="3529013"/>
                        <a:ext cx="1042987" cy="3746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Object 8"/>
          <p:cNvGraphicFramePr>
            <a:graphicFrameLocks noChangeAspect="1"/>
          </p:cNvGraphicFramePr>
          <p:nvPr/>
        </p:nvGraphicFramePr>
        <p:xfrm>
          <a:off x="3360738" y="5051425"/>
          <a:ext cx="1176337" cy="779463"/>
        </p:xfrm>
        <a:graphic>
          <a:graphicData uri="http://schemas.openxmlformats.org/presentationml/2006/ole">
            <mc:AlternateContent xmlns:mc="http://schemas.openxmlformats.org/markup-compatibility/2006">
              <mc:Choice xmlns:v="urn:schemas-microsoft-com:vml" Requires="v">
                <p:oleObj spid="_x0000_s27075" name="Equation" r:id="rId20" imgW="558800" imgH="368300" progId="Equation.3">
                  <p:embed/>
                </p:oleObj>
              </mc:Choice>
              <mc:Fallback>
                <p:oleObj name="Equation" r:id="rId20" imgW="558800" imgH="368300" progId="Equation.3">
                  <p:embed/>
                  <p:pic>
                    <p:nvPicPr>
                      <p:cNvPr id="0" name="Picture 8"/>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3360738" y="5051425"/>
                        <a:ext cx="1176337" cy="7794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Object 9"/>
          <p:cNvGraphicFramePr>
            <a:graphicFrameLocks noChangeAspect="1"/>
          </p:cNvGraphicFramePr>
          <p:nvPr/>
        </p:nvGraphicFramePr>
        <p:xfrm>
          <a:off x="4616450" y="5008563"/>
          <a:ext cx="2862263" cy="887412"/>
        </p:xfrm>
        <a:graphic>
          <a:graphicData uri="http://schemas.openxmlformats.org/presentationml/2006/ole">
            <mc:AlternateContent xmlns:mc="http://schemas.openxmlformats.org/markup-compatibility/2006">
              <mc:Choice xmlns:v="urn:schemas-microsoft-com:vml" Requires="v">
                <p:oleObj spid="_x0000_s27076" name="Equation" r:id="rId22" imgW="1358900" imgH="419100" progId="Equation.3">
                  <p:embed/>
                </p:oleObj>
              </mc:Choice>
              <mc:Fallback>
                <p:oleObj name="Equation" r:id="rId22" imgW="1358900" imgH="419100" progId="Equation.3">
                  <p:embed/>
                  <p:pic>
                    <p:nvPicPr>
                      <p:cNvPr id="0" name="Picture 9"/>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4616450" y="5008563"/>
                        <a:ext cx="2862263" cy="8874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9" name="TextBox 48"/>
          <p:cNvSpPr txBox="1">
            <a:spLocks noChangeArrowheads="1"/>
          </p:cNvSpPr>
          <p:nvPr/>
        </p:nvSpPr>
        <p:spPr bwMode="auto">
          <a:xfrm>
            <a:off x="3429000" y="6018213"/>
            <a:ext cx="5530850" cy="831850"/>
          </a:xfrm>
          <a:prstGeom prst="rect">
            <a:avLst/>
          </a:prstGeom>
          <a:noFill/>
          <a:ln w="9525">
            <a:noFill/>
            <a:miter lim="800000"/>
            <a:headEnd/>
            <a:tailEnd/>
          </a:ln>
        </p:spPr>
        <p:txBody>
          <a:bodyPr>
            <a:prstTxWarp prst="textNoShape">
              <a:avLst/>
            </a:prstTxWarp>
            <a:spAutoFit/>
          </a:bodyPr>
          <a:lstStyle/>
          <a:p>
            <a:r>
              <a:rPr lang="en-US"/>
              <a:t>Answer: 686 N, the force of static friction is only as big as it needs to be.</a:t>
            </a:r>
          </a:p>
        </p:txBody>
      </p:sp>
      <p:graphicFrame>
        <p:nvGraphicFramePr>
          <p:cNvPr id="13" name="Object 10"/>
          <p:cNvGraphicFramePr>
            <a:graphicFrameLocks noChangeAspect="1"/>
          </p:cNvGraphicFramePr>
          <p:nvPr/>
        </p:nvGraphicFramePr>
        <p:xfrm>
          <a:off x="3360738" y="4491038"/>
          <a:ext cx="1765300" cy="430212"/>
        </p:xfrm>
        <a:graphic>
          <a:graphicData uri="http://schemas.openxmlformats.org/presentationml/2006/ole">
            <mc:AlternateContent xmlns:mc="http://schemas.openxmlformats.org/markup-compatibility/2006">
              <mc:Choice xmlns:v="urn:schemas-microsoft-com:vml" Requires="v">
                <p:oleObj spid="_x0000_s27077" name="Equation" r:id="rId24" imgW="838200" imgH="203200" progId="Equation.3">
                  <p:embed/>
                </p:oleObj>
              </mc:Choice>
              <mc:Fallback>
                <p:oleObj name="Equation" r:id="rId24" imgW="838200" imgH="203200" progId="Equation.3">
                  <p:embed/>
                  <p:pic>
                    <p:nvPicPr>
                      <p:cNvPr id="0" name="Picture 10"/>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3360738" y="4491038"/>
                        <a:ext cx="1765300" cy="4302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5" name="Object 11"/>
          <p:cNvGraphicFramePr>
            <a:graphicFrameLocks noChangeAspect="1"/>
          </p:cNvGraphicFramePr>
          <p:nvPr/>
        </p:nvGraphicFramePr>
        <p:xfrm>
          <a:off x="5948363" y="3357563"/>
          <a:ext cx="1395412" cy="361950"/>
        </p:xfrm>
        <a:graphic>
          <a:graphicData uri="http://schemas.openxmlformats.org/presentationml/2006/ole">
            <mc:AlternateContent xmlns:mc="http://schemas.openxmlformats.org/markup-compatibility/2006">
              <mc:Choice xmlns:v="urn:schemas-microsoft-com:vml" Requires="v">
                <p:oleObj spid="_x0000_s27078" name="Equation" r:id="rId26" imgW="685800" imgH="177800" progId="Equation.3">
                  <p:embed/>
                </p:oleObj>
              </mc:Choice>
              <mc:Fallback>
                <p:oleObj name="Equation" r:id="rId26" imgW="685800" imgH="177800" progId="Equation.3">
                  <p:embed/>
                  <p:pic>
                    <p:nvPicPr>
                      <p:cNvPr id="0" name="Picture 11"/>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5948363" y="3357563"/>
                        <a:ext cx="1395412" cy="3619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6" name="Object 12"/>
          <p:cNvGraphicFramePr>
            <a:graphicFrameLocks noChangeAspect="1"/>
          </p:cNvGraphicFramePr>
          <p:nvPr/>
        </p:nvGraphicFramePr>
        <p:xfrm>
          <a:off x="7343775" y="3297238"/>
          <a:ext cx="1008063" cy="336550"/>
        </p:xfrm>
        <a:graphic>
          <a:graphicData uri="http://schemas.openxmlformats.org/presentationml/2006/ole">
            <mc:AlternateContent xmlns:mc="http://schemas.openxmlformats.org/markup-compatibility/2006">
              <mc:Choice xmlns:v="urn:schemas-microsoft-com:vml" Requires="v">
                <p:oleObj spid="_x0000_s27079" name="Equation" r:id="rId28" imgW="495300" imgH="165100" progId="Equation.3">
                  <p:embed/>
                </p:oleObj>
              </mc:Choice>
              <mc:Fallback>
                <p:oleObj name="Equation" r:id="rId28" imgW="495300" imgH="165100" progId="Equation.3">
                  <p:embed/>
                  <p:pic>
                    <p:nvPicPr>
                      <p:cNvPr id="0" name="Picture 12"/>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7343775" y="3297238"/>
                        <a:ext cx="1008063" cy="336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 name="Object 13"/>
          <p:cNvGraphicFramePr>
            <a:graphicFrameLocks noChangeAspect="1"/>
          </p:cNvGraphicFramePr>
          <p:nvPr/>
        </p:nvGraphicFramePr>
        <p:xfrm>
          <a:off x="7700963" y="2625725"/>
          <a:ext cx="1111250" cy="414338"/>
        </p:xfrm>
        <a:graphic>
          <a:graphicData uri="http://schemas.openxmlformats.org/presentationml/2006/ole">
            <mc:AlternateContent xmlns:mc="http://schemas.openxmlformats.org/markup-compatibility/2006">
              <mc:Choice xmlns:v="urn:schemas-microsoft-com:vml" Requires="v">
                <p:oleObj spid="_x0000_s27080" name="Equation" r:id="rId30" imgW="546100" imgH="203200" progId="Equation.3">
                  <p:embed/>
                </p:oleObj>
              </mc:Choice>
              <mc:Fallback>
                <p:oleObj name="Equation" r:id="rId30" imgW="546100" imgH="203200" progId="Equation.3">
                  <p:embed/>
                  <p:pic>
                    <p:nvPicPr>
                      <p:cNvPr id="0" name="Picture 13"/>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7700963" y="2625725"/>
                        <a:ext cx="1111250" cy="4143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2" name="Object 14"/>
          <p:cNvGraphicFramePr>
            <a:graphicFrameLocks noChangeAspect="1"/>
          </p:cNvGraphicFramePr>
          <p:nvPr/>
        </p:nvGraphicFramePr>
        <p:xfrm>
          <a:off x="5526088" y="2447925"/>
          <a:ext cx="982662" cy="803275"/>
        </p:xfrm>
        <a:graphic>
          <a:graphicData uri="http://schemas.openxmlformats.org/presentationml/2006/ole">
            <mc:AlternateContent xmlns:mc="http://schemas.openxmlformats.org/markup-compatibility/2006">
              <mc:Choice xmlns:v="urn:schemas-microsoft-com:vml" Requires="v">
                <p:oleObj spid="_x0000_s27081" name="Equation" r:id="rId32" imgW="482600" imgH="393700" progId="Equation.3">
                  <p:embed/>
                </p:oleObj>
              </mc:Choice>
              <mc:Fallback>
                <p:oleObj name="Equation" r:id="rId32" imgW="482600" imgH="393700" progId="Equation.3">
                  <p:embed/>
                  <p:pic>
                    <p:nvPicPr>
                      <p:cNvPr id="0" name="Picture 14"/>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5526088" y="2447925"/>
                        <a:ext cx="982662" cy="803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3" name="Object 15"/>
          <p:cNvGraphicFramePr>
            <a:graphicFrameLocks noChangeAspect="1"/>
          </p:cNvGraphicFramePr>
          <p:nvPr/>
        </p:nvGraphicFramePr>
        <p:xfrm>
          <a:off x="6718300" y="2744788"/>
          <a:ext cx="852488" cy="207962"/>
        </p:xfrm>
        <a:graphic>
          <a:graphicData uri="http://schemas.openxmlformats.org/presentationml/2006/ole">
            <mc:AlternateContent xmlns:mc="http://schemas.openxmlformats.org/markup-compatibility/2006">
              <mc:Choice xmlns:v="urn:schemas-microsoft-com:vml" Requires="v">
                <p:oleObj spid="_x0000_s27082" name="Equation" r:id="rId34" imgW="419100" imgH="101600" progId="Equation.3">
                  <p:embed/>
                </p:oleObj>
              </mc:Choice>
              <mc:Fallback>
                <p:oleObj name="Equation" r:id="rId34" imgW="419100" imgH="101600" progId="Equation.3">
                  <p:embed/>
                  <p:pic>
                    <p:nvPicPr>
                      <p:cNvPr id="0" name="Picture 15"/>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6718300" y="2744788"/>
                        <a:ext cx="852488" cy="2079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6" name="TextBox 35">
            <a:hlinkClick r:id="rId36" action="ppaction://hlinksldjump"/>
          </p:cNvPr>
          <p:cNvSpPr txBox="1"/>
          <p:nvPr/>
        </p:nvSpPr>
        <p:spPr>
          <a:xfrm>
            <a:off x="8272276" y="5447483"/>
            <a:ext cx="886012" cy="461665"/>
          </a:xfrm>
          <a:prstGeom prst="rect">
            <a:avLst/>
          </a:prstGeom>
          <a:noFill/>
        </p:spPr>
        <p:txBody>
          <a:bodyPr wrap="square" rtlCol="0">
            <a:spAutoFit/>
          </a:bodyPr>
          <a:lstStyle/>
          <a:p>
            <a:r>
              <a:rPr lang="en-US" dirty="0" smtClean="0">
                <a:hlinkClick r:id="rId37" action="ppaction://hlinksldjump"/>
              </a:rPr>
              <a:t>Back</a:t>
            </a:r>
            <a:endParaRPr lang="en-U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0676" fill="hold"/>
                                        <p:tgtEl>
                                          <p:spTgt spid="26640"/>
                                        </p:tgtEl>
                                      </p:cBhvr>
                                    </p:cmd>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4372"/>
                                        </p:tgtEl>
                                        <p:attrNameLst>
                                          <p:attrName>style.visibility</p:attrName>
                                        </p:attrNameLst>
                                      </p:cBhvr>
                                      <p:to>
                                        <p:strVal val="visible"/>
                                      </p:to>
                                    </p:set>
                                  </p:childTnLst>
                                </p:cTn>
                              </p:par>
                              <p:par>
                                <p:cTn id="14" presetID="1" presetClass="exit" presetSubtype="0" fill="hold" nodeType="withEffect">
                                  <p:stCondLst>
                                    <p:cond delay="0"/>
                                  </p:stCondLst>
                                  <p:childTnLst>
                                    <p:set>
                                      <p:cBhvr>
                                        <p:cTn id="15" dur="1" fill="hold">
                                          <p:stCondLst>
                                            <p:cond delay="0"/>
                                          </p:stCondLst>
                                        </p:cTn>
                                        <p:tgtEl>
                                          <p:spTgt spid="26640"/>
                                        </p:tgtEl>
                                        <p:attrNameLst>
                                          <p:attrName>style.visibility</p:attrName>
                                        </p:attrNameLst>
                                      </p:cBhvr>
                                      <p:to>
                                        <p:strVal val="hidden"/>
                                      </p:to>
                                    </p:set>
                                    <p:cmd type="call" cmd="stop">
                                      <p:cBhvr>
                                        <p:cTn id="16" dur="1">
                                          <p:stCondLst>
                                            <p:cond delay="0"/>
                                          </p:stCondLst>
                                        </p:cTn>
                                        <p:tgtEl>
                                          <p:spTgt spid="26640"/>
                                        </p:tgtEl>
                                      </p:cBhvr>
                                    </p:cmd>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437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
                                        </p:tgtEl>
                                        <p:attrNameLst>
                                          <p:attrName>style.visibility</p:attrName>
                                        </p:attrNameLst>
                                      </p:cBhvr>
                                      <p:to>
                                        <p:strVal val="visible"/>
                                      </p:to>
                                    </p:set>
                                  </p:childTnLst>
                                </p:cTn>
                              </p:par>
                              <p:par>
                                <p:cTn id="43" presetID="1" presetClass="exit" presetSubtype="0" fill="hold" nodeType="withEffect">
                                  <p:stCondLst>
                                    <p:cond delay="0"/>
                                  </p:stCondLst>
                                  <p:childTnLst>
                                    <p:set>
                                      <p:cBhvr>
                                        <p:cTn id="44" dur="1" fill="hold">
                                          <p:stCondLst>
                                            <p:cond delay="0"/>
                                          </p:stCondLst>
                                        </p:cTn>
                                        <p:tgtEl>
                                          <p:spTgt spid="6"/>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0"/>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15"/>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22"/>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23"/>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18"/>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16"/>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45"/>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13"/>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nodeType="clickEffect">
                                  <p:stCondLst>
                                    <p:cond delay="0"/>
                                  </p:stCondLst>
                                  <p:childTnLst>
                                    <p:set>
                                      <p:cBhvr>
                                        <p:cTn id="80" dur="1" fill="hold">
                                          <p:stCondLst>
                                            <p:cond delay="0"/>
                                          </p:stCondLst>
                                        </p:cTn>
                                        <p:tgtEl>
                                          <p:spTgt spid="9"/>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nodeType="clickEffect">
                                  <p:stCondLst>
                                    <p:cond delay="0"/>
                                  </p:stCondLst>
                                  <p:childTnLst>
                                    <p:set>
                                      <p:cBhvr>
                                        <p:cTn id="84" dur="1" fill="hold">
                                          <p:stCondLst>
                                            <p:cond delay="0"/>
                                          </p:stCondLst>
                                        </p:cTn>
                                        <p:tgtEl>
                                          <p:spTgt spid="11"/>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grpId="0" nodeType="clickEffect">
                                  <p:stCondLst>
                                    <p:cond delay="0"/>
                                  </p:stCondLst>
                                  <p:childTnLst>
                                    <p:set>
                                      <p:cBhvr>
                                        <p:cTn id="88" dur="1" fill="hold">
                                          <p:stCondLst>
                                            <p:cond delay="0"/>
                                          </p:stCondLst>
                                        </p:cTn>
                                        <p:tgtEl>
                                          <p:spTgt spid="48"/>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grpId="0" nodeType="clickEffect">
                                  <p:stCondLst>
                                    <p:cond delay="0"/>
                                  </p:stCondLst>
                                  <p:childTnLst>
                                    <p:set>
                                      <p:cBhvr>
                                        <p:cTn id="92"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p:cTn id="93" fill="hold" display="0">
                  <p:stCondLst>
                    <p:cond delay="indefinite"/>
                  </p:stCondLst>
                  <p:endCondLst>
                    <p:cond evt="onNext" delay="0">
                      <p:tgtEl>
                        <p:sldTgt/>
                      </p:tgtEl>
                    </p:cond>
                    <p:cond evt="onPrev" delay="0">
                      <p:tgtEl>
                        <p:sldTgt/>
                      </p:tgtEl>
                    </p:cond>
                  </p:endCondLst>
                </p:cTn>
                <p:tgtEl>
                  <p:spTgt spid="26640"/>
                </p:tgtEl>
              </p:cMediaNode>
            </p:video>
            <p:seq concurrent="1" nextAc="seek">
              <p:cTn id="94" restart="whenNotActive" fill="hold" evtFilter="cancelBubble" nodeType="interactiveSeq">
                <p:stCondLst>
                  <p:cond evt="onClick" delay="0">
                    <p:tgtEl>
                      <p:spTgt spid="26640"/>
                    </p:tgtEl>
                  </p:cond>
                </p:stCondLst>
                <p:endSync evt="end" delay="0">
                  <p:rtn val="all"/>
                </p:endSync>
                <p:childTnLst>
                  <p:par>
                    <p:cTn id="95" fill="hold">
                      <p:stCondLst>
                        <p:cond delay="0"/>
                      </p:stCondLst>
                      <p:childTnLst>
                        <p:par>
                          <p:cTn id="96" fill="hold">
                            <p:stCondLst>
                              <p:cond delay="0"/>
                            </p:stCondLst>
                            <p:childTnLst>
                              <p:par>
                                <p:cTn id="97" presetID="2" presetClass="mediacall" presetSubtype="0" fill="hold" nodeType="clickEffect">
                                  <p:stCondLst>
                                    <p:cond delay="0"/>
                                  </p:stCondLst>
                                  <p:childTnLst>
                                    <p:cmd type="call" cmd="togglePause">
                                      <p:cBhvr>
                                        <p:cTn id="98" dur="1" fill="hold"/>
                                        <p:tgtEl>
                                          <p:spTgt spid="26640"/>
                                        </p:tgtEl>
                                      </p:cBhvr>
                                    </p:cmd>
                                  </p:childTnLst>
                                </p:cTn>
                              </p:par>
                            </p:childTnLst>
                          </p:cTn>
                        </p:par>
                      </p:childTnLst>
                    </p:cTn>
                  </p:par>
                </p:childTnLst>
              </p:cTn>
              <p:nextCondLst>
                <p:cond evt="onClick" delay="0">
                  <p:tgtEl>
                    <p:spTgt spid="26640"/>
                  </p:tgtEl>
                </p:cond>
              </p:nextCondLst>
            </p:seq>
          </p:childTnLst>
        </p:cTn>
      </p:par>
    </p:tnLst>
    <p:bldLst>
      <p:bldP spid="48" grpId="0"/>
      <p:bldP spid="4" grpId="0"/>
      <p:bldP spid="4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Title 1"/>
          <p:cNvSpPr>
            <a:spLocks noGrp="1"/>
          </p:cNvSpPr>
          <p:nvPr>
            <p:ph type="title"/>
          </p:nvPr>
        </p:nvSpPr>
        <p:spPr>
          <a:xfrm>
            <a:off x="438150" y="0"/>
            <a:ext cx="8229600" cy="649288"/>
          </a:xfrm>
        </p:spPr>
        <p:txBody>
          <a:bodyPr/>
          <a:lstStyle/>
          <a:p>
            <a:r>
              <a:rPr lang="en-US" smtClean="0">
                <a:ea typeface="ＭＳ Ｐゴシック" charset="-128"/>
                <a:cs typeface="ＭＳ Ｐゴシック" charset="-128"/>
              </a:rPr>
              <a:t>2009 AP B Free Response #1 Lab</a:t>
            </a:r>
          </a:p>
        </p:txBody>
      </p:sp>
      <p:pic>
        <p:nvPicPr>
          <p:cNvPr id="36868" name="Picture 3"/>
          <p:cNvPicPr>
            <a:picLocks noChangeAspect="1"/>
          </p:cNvPicPr>
          <p:nvPr/>
        </p:nvPicPr>
        <p:blipFill>
          <a:blip r:embed="rId5"/>
          <a:srcRect/>
          <a:stretch>
            <a:fillRect/>
          </a:stretch>
        </p:blipFill>
        <p:spPr bwMode="auto">
          <a:xfrm>
            <a:off x="5762625" y="649288"/>
            <a:ext cx="3381375" cy="1852612"/>
          </a:xfrm>
          <a:prstGeom prst="rect">
            <a:avLst/>
          </a:prstGeom>
          <a:noFill/>
          <a:ln w="9525">
            <a:noFill/>
            <a:miter lim="800000"/>
            <a:headEnd/>
            <a:tailEnd/>
          </a:ln>
        </p:spPr>
      </p:pic>
      <p:sp>
        <p:nvSpPr>
          <p:cNvPr id="36869" name="Rectangle 4"/>
          <p:cNvSpPr>
            <a:spLocks noChangeArrowheads="1"/>
          </p:cNvSpPr>
          <p:nvPr/>
        </p:nvSpPr>
        <p:spPr bwMode="auto">
          <a:xfrm>
            <a:off x="0" y="3368675"/>
            <a:ext cx="6989763" cy="3416300"/>
          </a:xfrm>
          <a:prstGeom prst="rect">
            <a:avLst/>
          </a:prstGeom>
          <a:noFill/>
          <a:ln w="9525">
            <a:noFill/>
            <a:miter lim="800000"/>
            <a:headEnd/>
            <a:tailEnd/>
          </a:ln>
        </p:spPr>
        <p:txBody>
          <a:bodyPr>
            <a:prstTxWarp prst="textNoShape">
              <a:avLst/>
            </a:prstTxWarp>
            <a:spAutoFit/>
          </a:bodyPr>
          <a:lstStyle/>
          <a:p>
            <a:r>
              <a:rPr lang="en-US" sz="1800"/>
              <a:t>1. In an experiment, students are to calculate the spring constant </a:t>
            </a:r>
            <a:r>
              <a:rPr lang="en-US" sz="1800" i="1"/>
              <a:t>k of a vertical spring in a small jumping toy </a:t>
            </a:r>
            <a:r>
              <a:rPr lang="en-US" sz="1800"/>
              <a:t>that initially rests on a table. When the spring in the toy is compressed a distance </a:t>
            </a:r>
            <a:r>
              <a:rPr lang="en-US" sz="1800" i="1"/>
              <a:t>x from its uncompressed </a:t>
            </a:r>
            <a:r>
              <a:rPr lang="en-US" sz="1800"/>
              <a:t>length </a:t>
            </a:r>
            <a:r>
              <a:rPr lang="en-US" sz="1800" i="1"/>
              <a:t>L</a:t>
            </a:r>
            <a:r>
              <a:rPr lang="en-US" sz="1800" i="1" baseline="-25000"/>
              <a:t>0</a:t>
            </a:r>
            <a:r>
              <a:rPr lang="en-US" sz="1800" i="1"/>
              <a:t> and the toy is released, the top of the toy rises to a maximum height h above the point of maximum </a:t>
            </a:r>
            <a:r>
              <a:rPr lang="en-US" sz="1800"/>
              <a:t>compression. The students repeat the experiment several times, measuring </a:t>
            </a:r>
            <a:r>
              <a:rPr lang="en-US" sz="1800" i="1"/>
              <a:t>h with objects of various masses </a:t>
            </a:r>
            <a:r>
              <a:rPr lang="en-US" sz="1800"/>
              <a:t>taped to the top of the toy so that the combined mass of the toy and added objects is </a:t>
            </a:r>
            <a:r>
              <a:rPr lang="en-US" sz="1800" i="1"/>
              <a:t>m. The bottom of the toy </a:t>
            </a:r>
            <a:r>
              <a:rPr lang="en-US" sz="1800"/>
              <a:t>and the spring each have negligible mass compared to the top of the toy and the objects taped to it.</a:t>
            </a:r>
          </a:p>
          <a:p>
            <a:r>
              <a:rPr lang="en-US" sz="1800"/>
              <a:t>(a) Derive an expression for the height </a:t>
            </a:r>
            <a:r>
              <a:rPr lang="en-US" sz="1800" i="1"/>
              <a:t>h in terms of m, x, k, and fundamental constants.</a:t>
            </a:r>
          </a:p>
        </p:txBody>
      </p:sp>
      <p:graphicFrame>
        <p:nvGraphicFramePr>
          <p:cNvPr id="36866" name="Object 2"/>
          <p:cNvGraphicFramePr>
            <a:graphicFrameLocks noChangeAspect="1"/>
          </p:cNvGraphicFramePr>
          <p:nvPr/>
        </p:nvGraphicFramePr>
        <p:xfrm>
          <a:off x="7239000" y="3368675"/>
          <a:ext cx="1905000" cy="3248025"/>
        </p:xfrm>
        <a:graphic>
          <a:graphicData uri="http://schemas.openxmlformats.org/presentationml/2006/ole">
            <mc:AlternateContent xmlns:mc="http://schemas.openxmlformats.org/markup-compatibility/2006">
              <mc:Choice xmlns:v="urn:schemas-microsoft-com:vml" Requires="v">
                <p:oleObj spid="_x0000_s36906" name="Equation" r:id="rId6" imgW="774700" imgH="1320800" progId="Equation.3">
                  <p:embed/>
                </p:oleObj>
              </mc:Choice>
              <mc:Fallback>
                <p:oleObj name="Equation" r:id="rId6" imgW="774700" imgH="1320800" progId="Equation.3">
                  <p:embed/>
                  <p:pic>
                    <p:nvPicPr>
                      <p:cNvPr id="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39000" y="3368675"/>
                        <a:ext cx="1905000" cy="32480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36870" name="Picture 7"/>
          <p:cNvPicPr>
            <a:picLocks noChangeAspect="1"/>
          </p:cNvPicPr>
          <p:nvPr/>
        </p:nvPicPr>
        <p:blipFill>
          <a:blip r:embed="rId8"/>
          <a:srcRect/>
          <a:stretch>
            <a:fillRect/>
          </a:stretch>
        </p:blipFill>
        <p:spPr bwMode="auto">
          <a:xfrm>
            <a:off x="438150" y="649288"/>
            <a:ext cx="1866900" cy="1866900"/>
          </a:xfrm>
          <a:prstGeom prst="rect">
            <a:avLst/>
          </a:prstGeom>
          <a:noFill/>
          <a:ln w="9525">
            <a:noFill/>
            <a:miter lim="800000"/>
            <a:headEnd/>
            <a:tailEnd/>
          </a:ln>
        </p:spPr>
      </p:pic>
      <p:sp>
        <p:nvSpPr>
          <p:cNvPr id="36871" name="TextBox 8"/>
          <p:cNvSpPr txBox="1">
            <a:spLocks noChangeArrowheads="1"/>
          </p:cNvSpPr>
          <p:nvPr/>
        </p:nvSpPr>
        <p:spPr bwMode="auto">
          <a:xfrm>
            <a:off x="0" y="2692400"/>
            <a:ext cx="9144000" cy="922338"/>
          </a:xfrm>
          <a:prstGeom prst="rect">
            <a:avLst/>
          </a:prstGeom>
          <a:noFill/>
          <a:ln w="9525">
            <a:noFill/>
            <a:miter lim="800000"/>
            <a:headEnd/>
            <a:tailEnd/>
          </a:ln>
        </p:spPr>
        <p:txBody>
          <a:bodyPr>
            <a:prstTxWarp prst="textNoShape">
              <a:avLst/>
            </a:prstTxWarp>
            <a:spAutoFit/>
          </a:bodyPr>
          <a:lstStyle/>
          <a:p>
            <a:r>
              <a:rPr lang="en-US" sz="1800"/>
              <a:t>Use Monster Pop-ups from </a:t>
            </a:r>
            <a:r>
              <a:rPr lang="en-US" sz="1800">
                <a:hlinkClick r:id="rId9"/>
              </a:rPr>
              <a:t>Oriental Trading Company</a:t>
            </a:r>
            <a:r>
              <a:rPr lang="en-US" sz="1800"/>
              <a:t> and clay. The height reached by the toy can be estimated visually but a video makes it easier and more accurate.</a:t>
            </a:r>
          </a:p>
          <a:p>
            <a:endParaRPr lang="en-US" sz="1800"/>
          </a:p>
        </p:txBody>
      </p:sp>
      <p:pic>
        <p:nvPicPr>
          <p:cNvPr id="36872" name="Picture 8" descr="/Users/admin/Desktop/AP-Workshop/Energy/HoppingToySlo-mo.MOV">
            <a:hlinkClick r:id="" action="ppaction://media"/>
          </p:cNvPr>
          <p:cNvPicPr/>
          <p:nvPr>
            <a:videoFile r:link="rId3"/>
            <p:extLst>
              <p:ext uri="{DAA4B4D4-6D71-4841-9C94-3DE7FCFB9230}">
                <p14:media xmlns:p14="http://schemas.microsoft.com/office/powerpoint/2010/main" r:link="rId2"/>
              </p:ext>
            </p:extLst>
          </p:nvPr>
        </p:nvPicPr>
        <p:blipFill>
          <a:blip r:embed="rId10"/>
          <a:srcRect/>
          <a:stretch>
            <a:fillRect/>
          </a:stretch>
        </p:blipFill>
        <p:spPr bwMode="auto">
          <a:xfrm>
            <a:off x="2908300" y="649288"/>
            <a:ext cx="2470150" cy="1852612"/>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21" fill="hold"/>
                                        <p:tgtEl>
                                          <p:spTgt spid="3687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repeatCount="indefinite" fill="hold" display="0">
                  <p:stCondLst>
                    <p:cond delay="indefinite"/>
                  </p:stCondLst>
                  <p:endCondLst>
                    <p:cond evt="onNext" delay="0">
                      <p:tgtEl>
                        <p:sldTgt/>
                      </p:tgtEl>
                    </p:cond>
                    <p:cond evt="onPrev" delay="0">
                      <p:tgtEl>
                        <p:sldTgt/>
                      </p:tgtEl>
                    </p:cond>
                  </p:endCondLst>
                </p:cTn>
                <p:tgtEl>
                  <p:spTgt spid="36872"/>
                </p:tgtEl>
              </p:cMediaNode>
            </p:video>
            <p:seq concurrent="1" nextAc="seek">
              <p:cTn id="8" restart="whenNotActive" fill="hold" evtFilter="cancelBubble" nodeType="interactiveSeq">
                <p:stCondLst>
                  <p:cond evt="onClick" delay="0">
                    <p:tgtEl>
                      <p:spTgt spid="3687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6872"/>
                                        </p:tgtEl>
                                      </p:cBhvr>
                                    </p:cmd>
                                  </p:childTnLst>
                                </p:cTn>
                              </p:par>
                            </p:childTnLst>
                          </p:cTn>
                        </p:par>
                      </p:childTnLst>
                    </p:cTn>
                  </p:par>
                </p:childTnLst>
              </p:cTn>
              <p:nextCondLst>
                <p:cond evt="onClick" delay="0">
                  <p:tgtEl>
                    <p:spTgt spid="36872"/>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57200" y="0"/>
            <a:ext cx="8229600" cy="596855"/>
          </a:xfrm>
        </p:spPr>
        <p:txBody>
          <a:bodyPr/>
          <a:lstStyle/>
          <a:p>
            <a:r>
              <a:rPr lang="en-US" dirty="0" smtClean="0">
                <a:ea typeface="ＭＳ Ｐゴシック" charset="-128"/>
                <a:cs typeface="ＭＳ Ｐゴシック" charset="-128"/>
              </a:rPr>
              <a:t>Energy</a:t>
            </a:r>
          </a:p>
        </p:txBody>
      </p:sp>
      <p:sp>
        <p:nvSpPr>
          <p:cNvPr id="14339" name="Content Placeholder 2"/>
          <p:cNvSpPr>
            <a:spLocks noGrp="1"/>
          </p:cNvSpPr>
          <p:nvPr>
            <p:ph idx="1"/>
          </p:nvPr>
        </p:nvSpPr>
        <p:spPr>
          <a:xfrm>
            <a:off x="130419" y="596855"/>
            <a:ext cx="8229600" cy="2981792"/>
          </a:xfrm>
        </p:spPr>
        <p:txBody>
          <a:bodyPr/>
          <a:lstStyle/>
          <a:p>
            <a:r>
              <a:rPr lang="en-US" dirty="0" smtClean="0">
                <a:ea typeface="ＭＳ Ｐゴシック" charset="-128"/>
                <a:cs typeface="ＭＳ Ｐゴシック" charset="-128"/>
                <a:hlinkClick r:id="rId4" action="ppaction://hlinksldjump"/>
              </a:rPr>
              <a:t>Resurrecting Feynman</a:t>
            </a:r>
            <a:endParaRPr lang="en-US" dirty="0" smtClean="0">
              <a:ea typeface="ＭＳ Ｐゴシック" charset="-128"/>
              <a:cs typeface="ＭＳ Ｐゴシック" charset="-128"/>
            </a:endParaRPr>
          </a:p>
          <a:p>
            <a:r>
              <a:rPr lang="en-US" dirty="0" smtClean="0">
                <a:ea typeface="ＭＳ Ｐゴシック" charset="-128"/>
                <a:cs typeface="ＭＳ Ｐゴシック" charset="-128"/>
                <a:hlinkClick r:id="rId5" action="ppaction://hlinksldjump"/>
              </a:rPr>
              <a:t>Stretchy String</a:t>
            </a:r>
            <a:r>
              <a:rPr lang="en-US" dirty="0" smtClean="0">
                <a:ea typeface="ＭＳ Ｐゴシック" charset="-128"/>
                <a:cs typeface="ＭＳ Ｐゴシック" charset="-128"/>
              </a:rPr>
              <a:t>/</a:t>
            </a:r>
            <a:r>
              <a:rPr lang="en-US" dirty="0" smtClean="0">
                <a:ea typeface="ＭＳ Ｐゴシック" charset="-128"/>
                <a:cs typeface="ＭＳ Ｐゴシック" charset="-128"/>
                <a:hlinkClick r:id="rId6" action="ppaction://hlinksldjump"/>
              </a:rPr>
              <a:t>Hopper Poppers</a:t>
            </a:r>
            <a:r>
              <a:rPr lang="en-US" dirty="0" smtClean="0">
                <a:ea typeface="ＭＳ Ｐゴシック" charset="-128"/>
                <a:cs typeface="ＭＳ Ｐゴシック" charset="-128"/>
              </a:rPr>
              <a:t>/</a:t>
            </a:r>
            <a:r>
              <a:rPr lang="en-US" dirty="0" smtClean="0">
                <a:ea typeface="ＭＳ Ｐゴシック" charset="-128"/>
                <a:cs typeface="ＭＳ Ｐゴシック" charset="-128"/>
                <a:hlinkClick r:id="rId7" action="ppaction://hlinksldjump"/>
              </a:rPr>
              <a:t>2009 APB</a:t>
            </a:r>
            <a:endParaRPr lang="en-US" dirty="0" smtClean="0">
              <a:ea typeface="ＭＳ Ｐゴシック" charset="-128"/>
              <a:cs typeface="ＭＳ Ｐゴシック" charset="-128"/>
            </a:endParaRPr>
          </a:p>
          <a:p>
            <a:r>
              <a:rPr lang="en-US" dirty="0" smtClean="0">
                <a:ea typeface="ＭＳ Ｐゴシック" charset="-128"/>
                <a:cs typeface="ＭＳ Ｐゴシック" charset="-128"/>
                <a:hlinkClick r:id="rId8" action="ppaction://hlinksldjump"/>
              </a:rPr>
              <a:t>Bungee Jump</a:t>
            </a:r>
            <a:endParaRPr lang="en-US" dirty="0" smtClean="0">
              <a:ea typeface="ＭＳ Ｐゴシック" charset="-128"/>
              <a:cs typeface="ＭＳ Ｐゴシック" charset="-128"/>
            </a:endParaRPr>
          </a:p>
          <a:p>
            <a:r>
              <a:rPr lang="en-US" dirty="0">
                <a:ea typeface="ＭＳ Ｐゴシック" charset="-128"/>
                <a:cs typeface="ＭＳ Ｐゴシック" charset="-128"/>
              </a:rPr>
              <a:t>Medicine </a:t>
            </a:r>
            <a:r>
              <a:rPr lang="en-US" dirty="0" smtClean="0">
                <a:ea typeface="ＭＳ Ｐゴシック" charset="-128"/>
                <a:cs typeface="ＭＳ Ｐゴシック" charset="-128"/>
              </a:rPr>
              <a:t>Ball/Bouncing Dart</a:t>
            </a:r>
          </a:p>
          <a:p>
            <a:r>
              <a:rPr lang="en-US" dirty="0" smtClean="0">
                <a:ea typeface="ＭＳ Ｐゴシック" charset="-128"/>
                <a:cs typeface="ＭＳ Ｐゴシック" charset="-128"/>
                <a:hlinkClick r:id="rId9" action="ppaction://hlinkpres?slideindex=1&amp;slidetitle=Elastic Collisions"/>
              </a:rPr>
              <a:t>Elastic Collisions Demo Lab</a:t>
            </a:r>
            <a:endParaRPr lang="en-US" dirty="0" smtClean="0">
              <a:ea typeface="ＭＳ Ｐゴシック" charset="-128"/>
              <a:cs typeface="ＭＳ Ｐゴシック" charset="-128"/>
            </a:endParaRPr>
          </a:p>
          <a:p>
            <a:r>
              <a:rPr lang="en-US" dirty="0" smtClean="0">
                <a:ea typeface="ＭＳ Ｐゴシック" charset="-128"/>
                <a:cs typeface="ＭＳ Ｐゴシック" charset="-128"/>
                <a:hlinkClick r:id="rId10" action="ppaction://hlinksldjump"/>
              </a:rPr>
              <a:t>Peer Instruction</a:t>
            </a:r>
            <a:endParaRPr lang="en-US" dirty="0" smtClean="0">
              <a:ea typeface="ＭＳ Ｐゴシック" charset="-128"/>
              <a:cs typeface="ＭＳ Ｐゴシック" charset="-128"/>
            </a:endParaRPr>
          </a:p>
        </p:txBody>
      </p:sp>
      <p:pic>
        <p:nvPicPr>
          <p:cNvPr id="4" name="HopperPopper-slomo-short.m4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1"/>
          <a:stretch>
            <a:fillRect/>
          </a:stretch>
        </p:blipFill>
        <p:spPr>
          <a:xfrm>
            <a:off x="5797176" y="4325470"/>
            <a:ext cx="3346824" cy="2510118"/>
          </a:xfrm>
          <a:prstGeom prst="rect">
            <a:avLst/>
          </a:prstGeom>
        </p:spPr>
      </p:pic>
      <p:pic>
        <p:nvPicPr>
          <p:cNvPr id="1025" name="Picture 1" descr="100_386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710831" y="4325470"/>
            <a:ext cx="1724958" cy="25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3"/>
          <p:cNvPicPr>
            <a:picLocks noChangeAspect="1"/>
          </p:cNvPicPr>
          <p:nvPr/>
        </p:nvPicPr>
        <p:blipFill>
          <a:blip r:embed="rId13"/>
          <a:srcRect/>
          <a:stretch>
            <a:fillRect/>
          </a:stretch>
        </p:blipFill>
        <p:spPr bwMode="auto">
          <a:xfrm>
            <a:off x="0" y="4982976"/>
            <a:ext cx="3381375" cy="1852612"/>
          </a:xfrm>
          <a:prstGeom prst="rect">
            <a:avLst/>
          </a:prstGeom>
          <a:noFill/>
          <a:ln w="9525">
            <a:noFill/>
            <a:miter lim="800000"/>
            <a:headEnd/>
            <a:tailEnd/>
          </a:ln>
        </p:spPr>
      </p:pic>
      <p:pic>
        <p:nvPicPr>
          <p:cNvPr id="9" name="Picture 8"/>
          <p:cNvPicPr>
            <a:picLocks noChangeAspect="1"/>
          </p:cNvPicPr>
          <p:nvPr/>
        </p:nvPicPr>
        <p:blipFill>
          <a:blip r:embed="rId14"/>
          <a:stretch>
            <a:fillRect/>
          </a:stretch>
        </p:blipFill>
        <p:spPr>
          <a:xfrm>
            <a:off x="6815922" y="1875565"/>
            <a:ext cx="1662227" cy="2292727"/>
          </a:xfrm>
          <a:prstGeom prst="rect">
            <a:avLst/>
          </a:prstGeom>
        </p:spPr>
      </p:pic>
    </p:spTree>
    <p:extLst>
      <p:ext uri="{BB962C8B-B14F-4D97-AF65-F5344CB8AC3E}">
        <p14:creationId xmlns:p14="http://schemas.microsoft.com/office/powerpoint/2010/main" val="1617522001"/>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Title 1"/>
          <p:cNvSpPr>
            <a:spLocks noGrp="1"/>
          </p:cNvSpPr>
          <p:nvPr>
            <p:ph type="title"/>
          </p:nvPr>
        </p:nvSpPr>
        <p:spPr>
          <a:xfrm>
            <a:off x="438150" y="0"/>
            <a:ext cx="8229600" cy="649288"/>
          </a:xfrm>
        </p:spPr>
        <p:txBody>
          <a:bodyPr/>
          <a:lstStyle/>
          <a:p>
            <a:r>
              <a:rPr lang="en-US" smtClean="0">
                <a:ea typeface="ＭＳ Ｐゴシック" charset="-128"/>
                <a:cs typeface="ＭＳ Ｐゴシック" charset="-128"/>
              </a:rPr>
              <a:t>2009 AP B Free Response #1 Lab</a:t>
            </a:r>
          </a:p>
        </p:txBody>
      </p:sp>
      <p:sp>
        <p:nvSpPr>
          <p:cNvPr id="37893" name="Rectangle 4"/>
          <p:cNvSpPr>
            <a:spLocks noChangeArrowheads="1"/>
          </p:cNvSpPr>
          <p:nvPr/>
        </p:nvSpPr>
        <p:spPr bwMode="auto">
          <a:xfrm>
            <a:off x="438150" y="841375"/>
            <a:ext cx="8229600" cy="647700"/>
          </a:xfrm>
          <a:prstGeom prst="rect">
            <a:avLst/>
          </a:prstGeom>
          <a:noFill/>
          <a:ln w="9525">
            <a:noFill/>
            <a:miter lim="800000"/>
            <a:headEnd/>
            <a:tailEnd/>
          </a:ln>
        </p:spPr>
        <p:txBody>
          <a:bodyPr>
            <a:prstTxWarp prst="textNoShape">
              <a:avLst/>
            </a:prstTxWarp>
            <a:spAutoFit/>
          </a:bodyPr>
          <a:lstStyle/>
          <a:p>
            <a:r>
              <a:rPr lang="en-US" sz="1800" dirty="0" smtClean="0"/>
              <a:t>(b) With </a:t>
            </a:r>
            <a:r>
              <a:rPr lang="en-US" sz="1800" dirty="0"/>
              <a:t>the spring compressed a distance </a:t>
            </a:r>
            <a:r>
              <a:rPr lang="en-US" sz="1800" i="1" dirty="0"/>
              <a:t>x = 0.020 m in each trial, the students obtained the following data for </a:t>
            </a:r>
            <a:r>
              <a:rPr lang="en-US" sz="1800" dirty="0"/>
              <a:t>different values of </a:t>
            </a:r>
            <a:r>
              <a:rPr lang="en-US" sz="1800" i="1" dirty="0"/>
              <a:t>m.</a:t>
            </a:r>
            <a:endParaRPr lang="en-US" sz="1800" dirty="0"/>
          </a:p>
        </p:txBody>
      </p:sp>
      <p:graphicFrame>
        <p:nvGraphicFramePr>
          <p:cNvPr id="6" name="Table 5"/>
          <p:cNvGraphicFramePr>
            <a:graphicFrameLocks noGrp="1"/>
          </p:cNvGraphicFramePr>
          <p:nvPr/>
        </p:nvGraphicFramePr>
        <p:xfrm>
          <a:off x="234950" y="1643063"/>
          <a:ext cx="2169090" cy="2377440"/>
        </p:xfrm>
        <a:graphic>
          <a:graphicData uri="http://schemas.openxmlformats.org/drawingml/2006/table">
            <a:tbl>
              <a:tblPr firstRow="1" bandRow="1">
                <a:tableStyleId>{5940675A-B579-460E-94D1-54222C63F5DA}</a:tableStyleId>
              </a:tblPr>
              <a:tblGrid>
                <a:gridCol w="1084545"/>
                <a:gridCol w="1084545"/>
              </a:tblGrid>
              <a:tr h="370840">
                <a:tc>
                  <a:txBody>
                    <a:bodyPr/>
                    <a:lstStyle/>
                    <a:p>
                      <a:pPr algn="ctr"/>
                      <a:r>
                        <a:rPr lang="en-US" sz="2000" dirty="0" err="1" smtClean="0"/>
                        <a:t>m</a:t>
                      </a:r>
                      <a:r>
                        <a:rPr lang="en-US" sz="2000" baseline="0" dirty="0" smtClean="0"/>
                        <a:t> (kg)</a:t>
                      </a:r>
                      <a:endParaRPr lang="en-US" sz="2000" dirty="0"/>
                    </a:p>
                  </a:txBody>
                  <a:tcPr/>
                </a:tc>
                <a:tc>
                  <a:txBody>
                    <a:bodyPr/>
                    <a:lstStyle/>
                    <a:p>
                      <a:pPr algn="ctr"/>
                      <a:r>
                        <a:rPr lang="en-US" sz="2000" dirty="0" err="1" smtClean="0"/>
                        <a:t>h</a:t>
                      </a:r>
                      <a:r>
                        <a:rPr lang="en-US" sz="2000" baseline="0" dirty="0" smtClean="0"/>
                        <a:t> (</a:t>
                      </a:r>
                      <a:r>
                        <a:rPr lang="en-US" sz="2000" baseline="0" dirty="0" err="1" smtClean="0"/>
                        <a:t>m</a:t>
                      </a:r>
                      <a:r>
                        <a:rPr lang="en-US" sz="2000" baseline="0" dirty="0" smtClean="0"/>
                        <a:t>)</a:t>
                      </a:r>
                      <a:endParaRPr lang="en-US" sz="2000" dirty="0"/>
                    </a:p>
                  </a:txBody>
                  <a:tcPr/>
                </a:tc>
              </a:tr>
              <a:tr h="370840">
                <a:tc>
                  <a:txBody>
                    <a:bodyPr/>
                    <a:lstStyle/>
                    <a:p>
                      <a:pPr algn="ctr"/>
                      <a:r>
                        <a:rPr lang="en-US" sz="2000" dirty="0" smtClean="0"/>
                        <a:t>0.006</a:t>
                      </a:r>
                      <a:endParaRPr lang="en-US" sz="2000" dirty="0"/>
                    </a:p>
                  </a:txBody>
                  <a:tcPr/>
                </a:tc>
                <a:tc>
                  <a:txBody>
                    <a:bodyPr/>
                    <a:lstStyle/>
                    <a:p>
                      <a:pPr algn="ctr"/>
                      <a:r>
                        <a:rPr lang="en-US" sz="2000" dirty="0" smtClean="0"/>
                        <a:t>0.695</a:t>
                      </a:r>
                      <a:endParaRPr lang="en-US" sz="2000" dirty="0"/>
                    </a:p>
                  </a:txBody>
                  <a:tcPr/>
                </a:tc>
              </a:tr>
              <a:tr h="370840">
                <a:tc>
                  <a:txBody>
                    <a:bodyPr/>
                    <a:lstStyle/>
                    <a:p>
                      <a:pPr algn="ctr"/>
                      <a:r>
                        <a:rPr lang="en-US" sz="2000" dirty="0" smtClean="0"/>
                        <a:t>0.0085</a:t>
                      </a:r>
                      <a:endParaRPr lang="en-US" sz="2000" dirty="0"/>
                    </a:p>
                  </a:txBody>
                  <a:tcPr/>
                </a:tc>
                <a:tc>
                  <a:txBody>
                    <a:bodyPr/>
                    <a:lstStyle/>
                    <a:p>
                      <a:pPr algn="ctr"/>
                      <a:r>
                        <a:rPr lang="en-US" sz="2000" dirty="0" smtClean="0"/>
                        <a:t>0.535</a:t>
                      </a:r>
                      <a:endParaRPr lang="en-US" sz="2000" dirty="0"/>
                    </a:p>
                  </a:txBody>
                  <a:tcPr/>
                </a:tc>
              </a:tr>
              <a:tr h="370840">
                <a:tc>
                  <a:txBody>
                    <a:bodyPr/>
                    <a:lstStyle/>
                    <a:p>
                      <a:pPr algn="ctr"/>
                      <a:r>
                        <a:rPr lang="en-US" sz="2000" dirty="0" smtClean="0"/>
                        <a:t>0.0114</a:t>
                      </a:r>
                      <a:endParaRPr lang="en-US" sz="2000" dirty="0"/>
                    </a:p>
                  </a:txBody>
                  <a:tcPr/>
                </a:tc>
                <a:tc>
                  <a:txBody>
                    <a:bodyPr/>
                    <a:lstStyle/>
                    <a:p>
                      <a:pPr algn="ctr"/>
                      <a:r>
                        <a:rPr lang="en-US" sz="2000" dirty="0" smtClean="0"/>
                        <a:t>0.435</a:t>
                      </a:r>
                      <a:endParaRPr lang="en-US" sz="2000" dirty="0"/>
                    </a:p>
                  </a:txBody>
                  <a:tcPr/>
                </a:tc>
              </a:tr>
              <a:tr h="370840">
                <a:tc>
                  <a:txBody>
                    <a:bodyPr/>
                    <a:lstStyle/>
                    <a:p>
                      <a:pPr algn="ctr"/>
                      <a:r>
                        <a:rPr lang="en-US" sz="2000" dirty="0" smtClean="0"/>
                        <a:t>0.0147</a:t>
                      </a:r>
                      <a:endParaRPr lang="en-US" sz="2000" dirty="0"/>
                    </a:p>
                  </a:txBody>
                  <a:tcPr/>
                </a:tc>
                <a:tc>
                  <a:txBody>
                    <a:bodyPr/>
                    <a:lstStyle/>
                    <a:p>
                      <a:pPr algn="ctr"/>
                      <a:r>
                        <a:rPr lang="en-US" sz="2000" dirty="0" smtClean="0"/>
                        <a:t>0.295</a:t>
                      </a:r>
                      <a:endParaRPr lang="en-US" sz="2000" dirty="0"/>
                    </a:p>
                  </a:txBody>
                  <a:tcPr/>
                </a:tc>
              </a:tr>
              <a:tr h="370840">
                <a:tc>
                  <a:txBody>
                    <a:bodyPr/>
                    <a:lstStyle/>
                    <a:p>
                      <a:pPr algn="ctr"/>
                      <a:r>
                        <a:rPr lang="en-US" sz="2000" dirty="0" smtClean="0"/>
                        <a:t>0.0182</a:t>
                      </a:r>
                      <a:endParaRPr lang="en-US" sz="2000" dirty="0"/>
                    </a:p>
                  </a:txBody>
                  <a:tcPr/>
                </a:tc>
                <a:tc>
                  <a:txBody>
                    <a:bodyPr/>
                    <a:lstStyle/>
                    <a:p>
                      <a:pPr algn="ctr"/>
                      <a:r>
                        <a:rPr lang="en-US" sz="2000" dirty="0" smtClean="0"/>
                        <a:t>0.255</a:t>
                      </a:r>
                      <a:endParaRPr lang="en-US" sz="2000" dirty="0"/>
                    </a:p>
                  </a:txBody>
                  <a:tcPr/>
                </a:tc>
              </a:tr>
            </a:tbl>
          </a:graphicData>
        </a:graphic>
      </p:graphicFrame>
      <p:sp>
        <p:nvSpPr>
          <p:cNvPr id="37917" name="Rectangle 6"/>
          <p:cNvSpPr>
            <a:spLocks noChangeArrowheads="1"/>
          </p:cNvSpPr>
          <p:nvPr/>
        </p:nvSpPr>
        <p:spPr bwMode="auto">
          <a:xfrm>
            <a:off x="3097213" y="1489075"/>
            <a:ext cx="5570537" cy="922338"/>
          </a:xfrm>
          <a:prstGeom prst="rect">
            <a:avLst/>
          </a:prstGeom>
          <a:noFill/>
          <a:ln w="9525">
            <a:noFill/>
            <a:miter lim="800000"/>
            <a:headEnd/>
            <a:tailEnd/>
          </a:ln>
        </p:spPr>
        <p:txBody>
          <a:bodyPr>
            <a:prstTxWarp prst="textNoShape">
              <a:avLst/>
            </a:prstTxWarp>
            <a:spAutoFit/>
          </a:bodyPr>
          <a:lstStyle/>
          <a:p>
            <a:r>
              <a:rPr lang="en-US" sz="1800" dirty="0" err="1"/>
              <a:t>i</a:t>
            </a:r>
            <a:r>
              <a:rPr lang="en-US" sz="1800" dirty="0"/>
              <a:t>. What quantities should be graphed so that the slope of a best-fit straight line through the data points can be used to calculate the spring constant </a:t>
            </a:r>
            <a:r>
              <a:rPr lang="en-US" sz="1800" i="1" dirty="0"/>
              <a:t>k ?</a:t>
            </a:r>
          </a:p>
        </p:txBody>
      </p:sp>
      <p:sp>
        <p:nvSpPr>
          <p:cNvPr id="37918" name="Rectangle 7"/>
          <p:cNvSpPr>
            <a:spLocks noChangeArrowheads="1"/>
          </p:cNvSpPr>
          <p:nvPr/>
        </p:nvSpPr>
        <p:spPr bwMode="auto">
          <a:xfrm>
            <a:off x="3395663" y="4084638"/>
            <a:ext cx="5299075" cy="923925"/>
          </a:xfrm>
          <a:prstGeom prst="rect">
            <a:avLst/>
          </a:prstGeom>
          <a:noFill/>
          <a:ln w="9525">
            <a:noFill/>
            <a:miter lim="800000"/>
            <a:headEnd/>
            <a:tailEnd/>
          </a:ln>
        </p:spPr>
        <p:txBody>
          <a:bodyPr>
            <a:prstTxWarp prst="textNoShape">
              <a:avLst/>
            </a:prstTxWarp>
            <a:spAutoFit/>
          </a:bodyPr>
          <a:lstStyle/>
          <a:p>
            <a:r>
              <a:rPr lang="en-US" sz="1800"/>
              <a:t>ii. Fill in one or both of the blank columns in the table with calculated values of your quantities, including units.</a:t>
            </a:r>
          </a:p>
        </p:txBody>
      </p:sp>
      <p:graphicFrame>
        <p:nvGraphicFramePr>
          <p:cNvPr id="37890" name="Object 2"/>
          <p:cNvGraphicFramePr>
            <a:graphicFrameLocks noChangeAspect="1"/>
          </p:cNvGraphicFramePr>
          <p:nvPr/>
        </p:nvGraphicFramePr>
        <p:xfrm>
          <a:off x="2716213" y="2474913"/>
          <a:ext cx="3328987" cy="1030287"/>
        </p:xfrm>
        <a:graphic>
          <a:graphicData uri="http://schemas.openxmlformats.org/presentationml/2006/ole">
            <mc:AlternateContent xmlns:mc="http://schemas.openxmlformats.org/markup-compatibility/2006">
              <mc:Choice xmlns:v="urn:schemas-microsoft-com:vml" Requires="v">
                <p:oleObj spid="_x0000_s37959" name="Equation" r:id="rId5" imgW="1384300" imgH="419100" progId="Equation.3">
                  <p:embed/>
                </p:oleObj>
              </mc:Choice>
              <mc:Fallback>
                <p:oleObj name="Equation" r:id="rId5" imgW="1384300" imgH="419100" progId="Equation.3">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16213" y="2474913"/>
                        <a:ext cx="3328987" cy="10302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Table 10"/>
          <p:cNvGraphicFramePr>
            <a:graphicFrameLocks noGrp="1"/>
          </p:cNvGraphicFramePr>
          <p:nvPr/>
        </p:nvGraphicFramePr>
        <p:xfrm>
          <a:off x="234950" y="4249738"/>
          <a:ext cx="2861736" cy="2377440"/>
        </p:xfrm>
        <a:graphic>
          <a:graphicData uri="http://schemas.openxmlformats.org/drawingml/2006/table">
            <a:tbl>
              <a:tblPr firstRow="1" bandRow="1">
                <a:tableStyleId>{5940675A-B579-460E-94D1-54222C63F5DA}</a:tableStyleId>
              </a:tblPr>
              <a:tblGrid>
                <a:gridCol w="1430868"/>
                <a:gridCol w="1430868"/>
              </a:tblGrid>
              <a:tr h="370840">
                <a:tc>
                  <a:txBody>
                    <a:bodyPr/>
                    <a:lstStyle/>
                    <a:p>
                      <a:pPr algn="ctr"/>
                      <a:r>
                        <a:rPr lang="en-US" sz="2000" dirty="0" smtClean="0"/>
                        <a:t>1/m</a:t>
                      </a:r>
                      <a:r>
                        <a:rPr lang="en-US" sz="2000" baseline="0" dirty="0" smtClean="0"/>
                        <a:t> (1/kg)</a:t>
                      </a:r>
                      <a:endParaRPr lang="en-US" sz="2000" dirty="0"/>
                    </a:p>
                  </a:txBody>
                  <a:tcPr/>
                </a:tc>
                <a:tc>
                  <a:txBody>
                    <a:bodyPr/>
                    <a:lstStyle/>
                    <a:p>
                      <a:pPr algn="ctr"/>
                      <a:r>
                        <a:rPr lang="en-US" sz="2000" dirty="0" err="1" smtClean="0"/>
                        <a:t>h</a:t>
                      </a:r>
                      <a:r>
                        <a:rPr lang="en-US" sz="2000" baseline="0" dirty="0" smtClean="0"/>
                        <a:t> (</a:t>
                      </a:r>
                      <a:r>
                        <a:rPr lang="en-US" sz="2000" baseline="0" dirty="0" err="1" smtClean="0"/>
                        <a:t>m</a:t>
                      </a:r>
                      <a:r>
                        <a:rPr lang="en-US" sz="2000" baseline="0" dirty="0" smtClean="0"/>
                        <a:t>)</a:t>
                      </a:r>
                      <a:endParaRPr lang="en-US" sz="2000" dirty="0"/>
                    </a:p>
                  </a:txBody>
                  <a:tcPr/>
                </a:tc>
              </a:tr>
              <a:tr h="370840">
                <a:tc>
                  <a:txBody>
                    <a:bodyPr/>
                    <a:lstStyle/>
                    <a:p>
                      <a:pPr algn="ctr"/>
                      <a:r>
                        <a:rPr lang="en-US" sz="2000" dirty="0" smtClean="0"/>
                        <a:t>166.7</a:t>
                      </a:r>
                      <a:endParaRPr lang="en-US" sz="2000" dirty="0"/>
                    </a:p>
                  </a:txBody>
                  <a:tcPr/>
                </a:tc>
                <a:tc>
                  <a:txBody>
                    <a:bodyPr/>
                    <a:lstStyle/>
                    <a:p>
                      <a:pPr algn="ctr"/>
                      <a:r>
                        <a:rPr lang="en-US" sz="2000" dirty="0" smtClean="0"/>
                        <a:t>0.695</a:t>
                      </a:r>
                      <a:endParaRPr lang="en-US" sz="2000" dirty="0"/>
                    </a:p>
                  </a:txBody>
                  <a:tcPr/>
                </a:tc>
              </a:tr>
              <a:tr h="370840">
                <a:tc>
                  <a:txBody>
                    <a:bodyPr/>
                    <a:lstStyle/>
                    <a:p>
                      <a:pPr algn="ctr"/>
                      <a:r>
                        <a:rPr lang="en-US" sz="2000" dirty="0" smtClean="0"/>
                        <a:t>117.6</a:t>
                      </a:r>
                      <a:endParaRPr lang="en-US" sz="2000" dirty="0"/>
                    </a:p>
                  </a:txBody>
                  <a:tcPr/>
                </a:tc>
                <a:tc>
                  <a:txBody>
                    <a:bodyPr/>
                    <a:lstStyle/>
                    <a:p>
                      <a:pPr algn="ctr"/>
                      <a:r>
                        <a:rPr lang="en-US" sz="2000" dirty="0" smtClean="0"/>
                        <a:t>0.535</a:t>
                      </a:r>
                      <a:endParaRPr lang="en-US" sz="2000" dirty="0"/>
                    </a:p>
                  </a:txBody>
                  <a:tcPr/>
                </a:tc>
              </a:tr>
              <a:tr h="370840">
                <a:tc>
                  <a:txBody>
                    <a:bodyPr/>
                    <a:lstStyle/>
                    <a:p>
                      <a:pPr algn="ctr"/>
                      <a:r>
                        <a:rPr lang="en-US" sz="2000" dirty="0" smtClean="0"/>
                        <a:t>87.7</a:t>
                      </a:r>
                      <a:endParaRPr lang="en-US" sz="2000" dirty="0"/>
                    </a:p>
                  </a:txBody>
                  <a:tcPr/>
                </a:tc>
                <a:tc>
                  <a:txBody>
                    <a:bodyPr/>
                    <a:lstStyle/>
                    <a:p>
                      <a:pPr algn="ctr"/>
                      <a:r>
                        <a:rPr lang="en-US" sz="2000" dirty="0" smtClean="0"/>
                        <a:t>0.435</a:t>
                      </a:r>
                      <a:endParaRPr lang="en-US" sz="2000" dirty="0"/>
                    </a:p>
                  </a:txBody>
                  <a:tcPr/>
                </a:tc>
              </a:tr>
              <a:tr h="370840">
                <a:tc>
                  <a:txBody>
                    <a:bodyPr/>
                    <a:lstStyle/>
                    <a:p>
                      <a:pPr algn="ctr"/>
                      <a:r>
                        <a:rPr lang="en-US" sz="2000" dirty="0" smtClean="0"/>
                        <a:t>68.0</a:t>
                      </a:r>
                      <a:endParaRPr lang="en-US" sz="2000" dirty="0"/>
                    </a:p>
                  </a:txBody>
                  <a:tcPr/>
                </a:tc>
                <a:tc>
                  <a:txBody>
                    <a:bodyPr/>
                    <a:lstStyle/>
                    <a:p>
                      <a:pPr algn="ctr"/>
                      <a:r>
                        <a:rPr lang="en-US" sz="2000" dirty="0" smtClean="0"/>
                        <a:t>0.295</a:t>
                      </a:r>
                      <a:endParaRPr lang="en-US" sz="2000" dirty="0"/>
                    </a:p>
                  </a:txBody>
                  <a:tcPr/>
                </a:tc>
              </a:tr>
              <a:tr h="370840">
                <a:tc>
                  <a:txBody>
                    <a:bodyPr/>
                    <a:lstStyle/>
                    <a:p>
                      <a:pPr algn="ctr"/>
                      <a:r>
                        <a:rPr lang="en-US" sz="2000" dirty="0" smtClean="0"/>
                        <a:t>54.9</a:t>
                      </a:r>
                      <a:endParaRPr lang="en-US" sz="2000" dirty="0"/>
                    </a:p>
                  </a:txBody>
                  <a:tcPr/>
                </a:tc>
                <a:tc>
                  <a:txBody>
                    <a:bodyPr/>
                    <a:lstStyle/>
                    <a:p>
                      <a:pPr algn="ctr"/>
                      <a:r>
                        <a:rPr lang="en-US" sz="2000" dirty="0" smtClean="0"/>
                        <a:t>0.255</a:t>
                      </a:r>
                      <a:endParaRPr lang="en-US" sz="2000" dirty="0"/>
                    </a:p>
                  </a:txBody>
                  <a:tcPr/>
                </a:tc>
              </a:tr>
            </a:tbl>
          </a:graphicData>
        </a:graphic>
      </p:graphicFrame>
      <p:graphicFrame>
        <p:nvGraphicFramePr>
          <p:cNvPr id="37891" name="Object 3"/>
          <p:cNvGraphicFramePr>
            <a:graphicFrameLocks noChangeAspect="1"/>
          </p:cNvGraphicFramePr>
          <p:nvPr/>
        </p:nvGraphicFramePr>
        <p:xfrm>
          <a:off x="6156325" y="2474913"/>
          <a:ext cx="2749550" cy="1030287"/>
        </p:xfrm>
        <a:graphic>
          <a:graphicData uri="http://schemas.openxmlformats.org/presentationml/2006/ole">
            <mc:AlternateContent xmlns:mc="http://schemas.openxmlformats.org/markup-compatibility/2006">
              <mc:Choice xmlns:v="urn:schemas-microsoft-com:vml" Requires="v">
                <p:oleObj spid="_x0000_s37960" name="Equation" r:id="rId7" imgW="1143000" imgH="419100" progId="Equation.3">
                  <p:embed/>
                </p:oleObj>
              </mc:Choice>
              <mc:Fallback>
                <p:oleObj name="Equation" r:id="rId7" imgW="1143000" imgH="419100" progId="Equation.3">
                  <p:embed/>
                  <p:pic>
                    <p:nvPicPr>
                      <p:cNvPr id="0"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56325" y="2474913"/>
                        <a:ext cx="2749550" cy="10302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7942" name="TextBox 12"/>
          <p:cNvSpPr txBox="1">
            <a:spLocks noChangeArrowheads="1"/>
          </p:cNvSpPr>
          <p:nvPr/>
        </p:nvSpPr>
        <p:spPr bwMode="auto">
          <a:xfrm>
            <a:off x="2716213" y="3559175"/>
            <a:ext cx="6427787" cy="461963"/>
          </a:xfrm>
          <a:prstGeom prst="rect">
            <a:avLst/>
          </a:prstGeom>
          <a:noFill/>
          <a:ln w="9525">
            <a:noFill/>
            <a:miter lim="800000"/>
            <a:headEnd/>
            <a:tailEnd/>
          </a:ln>
        </p:spPr>
        <p:txBody>
          <a:bodyPr>
            <a:prstTxWarp prst="textNoShape">
              <a:avLst/>
            </a:prstTxWarp>
            <a:spAutoFit/>
          </a:bodyPr>
          <a:lstStyle/>
          <a:p>
            <a:r>
              <a:rPr lang="en-US"/>
              <a:t>Since y = mx + b, Graph h Vs 1/m or m Vs 1/h</a:t>
            </a:r>
          </a:p>
        </p:txBody>
      </p:sp>
      <p:pic>
        <p:nvPicPr>
          <p:cNvPr id="37943" name="Picture 55" descr="/Users/admin/Desktop/AP-Workshop/Energy/HoppingToy.m4v">
            <a:hlinkClick r:id="" action="ppaction://media"/>
          </p:cNvPr>
          <p:cNvPicPr/>
          <p:nvPr>
            <a:videoFile r:link="rId3"/>
            <p:extLst>
              <p:ext uri="{DAA4B4D4-6D71-4841-9C94-3DE7FCFB9230}">
                <p14:media xmlns:p14="http://schemas.microsoft.com/office/powerpoint/2010/main" r:link="rId2"/>
              </p:ext>
            </p:extLst>
          </p:nvPr>
        </p:nvPicPr>
        <p:blipFill>
          <a:blip r:embed="rId9"/>
          <a:srcRect/>
          <a:stretch>
            <a:fillRect/>
          </a:stretch>
        </p:blipFill>
        <p:spPr bwMode="auto">
          <a:xfrm>
            <a:off x="6045200" y="4797425"/>
            <a:ext cx="2747963" cy="2060575"/>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3794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7943"/>
                                        </p:tgtEl>
                                      </p:cBhvr>
                                    </p:cmd>
                                  </p:childTnLst>
                                </p:cTn>
                              </p:par>
                            </p:childTnLst>
                          </p:cTn>
                        </p:par>
                      </p:childTnLst>
                    </p:cTn>
                  </p:par>
                </p:childTnLst>
              </p:cTn>
              <p:nextCondLst>
                <p:cond evt="onClick" delay="0">
                  <p:tgtEl>
                    <p:spTgt spid="37943"/>
                  </p:tgtEl>
                </p:cond>
              </p:nextCondLst>
            </p:seq>
            <p:video>
              <p:cMediaNode>
                <p:cTn id="7" repeatCount="indefinite" fill="hold" display="0">
                  <p:stCondLst>
                    <p:cond delay="indefinite"/>
                  </p:stCondLst>
                  <p:endCondLst>
                    <p:cond evt="onNext" delay="0">
                      <p:tgtEl>
                        <p:sldTgt/>
                      </p:tgtEl>
                    </p:cond>
                    <p:cond evt="onPrev" delay="0">
                      <p:tgtEl>
                        <p:sldTgt/>
                      </p:tgtEl>
                    </p:cond>
                  </p:endCondLst>
                </p:cTn>
                <p:tgtEl>
                  <p:spTgt spid="37943"/>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Title 1"/>
          <p:cNvSpPr>
            <a:spLocks noGrp="1"/>
          </p:cNvSpPr>
          <p:nvPr>
            <p:ph type="title"/>
          </p:nvPr>
        </p:nvSpPr>
        <p:spPr>
          <a:xfrm>
            <a:off x="438150" y="0"/>
            <a:ext cx="8229600" cy="649288"/>
          </a:xfrm>
        </p:spPr>
        <p:txBody>
          <a:bodyPr/>
          <a:lstStyle/>
          <a:p>
            <a:r>
              <a:rPr lang="en-US" smtClean="0">
                <a:ea typeface="ＭＳ Ｐゴシック" charset="-128"/>
                <a:cs typeface="ＭＳ Ｐゴシック" charset="-128"/>
              </a:rPr>
              <a:t>2009 AP B Free Response #1 Lab</a:t>
            </a:r>
          </a:p>
        </p:txBody>
      </p:sp>
      <p:sp>
        <p:nvSpPr>
          <p:cNvPr id="38916" name="Rectangle 4"/>
          <p:cNvSpPr>
            <a:spLocks noChangeArrowheads="1"/>
          </p:cNvSpPr>
          <p:nvPr/>
        </p:nvSpPr>
        <p:spPr bwMode="auto">
          <a:xfrm>
            <a:off x="109538" y="657225"/>
            <a:ext cx="6381750" cy="646113"/>
          </a:xfrm>
          <a:prstGeom prst="rect">
            <a:avLst/>
          </a:prstGeom>
          <a:noFill/>
          <a:ln w="9525">
            <a:noFill/>
            <a:miter lim="800000"/>
            <a:headEnd/>
            <a:tailEnd/>
          </a:ln>
        </p:spPr>
        <p:txBody>
          <a:bodyPr>
            <a:prstTxWarp prst="textNoShape">
              <a:avLst/>
            </a:prstTxWarp>
            <a:spAutoFit/>
          </a:bodyPr>
          <a:lstStyle/>
          <a:p>
            <a:r>
              <a:rPr lang="en-US" sz="1800"/>
              <a:t>(c) On the axes below, plot your data and draw a best-fit straight line. Label the axes and indicate the scale.</a:t>
            </a:r>
          </a:p>
        </p:txBody>
      </p:sp>
      <p:pic>
        <p:nvPicPr>
          <p:cNvPr id="38917" name="Picture 5" descr="2009APBGraph.pdf"/>
          <p:cNvPicPr>
            <a:picLocks noChangeAspect="1"/>
          </p:cNvPicPr>
          <p:nvPr/>
        </p:nvPicPr>
        <p:blipFill>
          <a:blip r:embed="rId3"/>
          <a:srcRect l="4364" t="3989" r="3963" b="41219"/>
          <a:stretch>
            <a:fillRect/>
          </a:stretch>
        </p:blipFill>
        <p:spPr bwMode="auto">
          <a:xfrm>
            <a:off x="0" y="1303338"/>
            <a:ext cx="5811838" cy="4495800"/>
          </a:xfrm>
          <a:prstGeom prst="rect">
            <a:avLst/>
          </a:prstGeom>
          <a:noFill/>
          <a:ln w="9525">
            <a:noFill/>
            <a:miter lim="800000"/>
            <a:headEnd/>
            <a:tailEnd/>
          </a:ln>
        </p:spPr>
      </p:pic>
      <p:sp>
        <p:nvSpPr>
          <p:cNvPr id="38918" name="Rectangle 6"/>
          <p:cNvSpPr>
            <a:spLocks noChangeArrowheads="1"/>
          </p:cNvSpPr>
          <p:nvPr/>
        </p:nvSpPr>
        <p:spPr bwMode="auto">
          <a:xfrm>
            <a:off x="6226175" y="703263"/>
            <a:ext cx="2917825" cy="1200150"/>
          </a:xfrm>
          <a:prstGeom prst="rect">
            <a:avLst/>
          </a:prstGeom>
          <a:noFill/>
          <a:ln w="9525">
            <a:noFill/>
            <a:miter lim="800000"/>
            <a:headEnd/>
            <a:tailEnd/>
          </a:ln>
        </p:spPr>
        <p:txBody>
          <a:bodyPr>
            <a:prstTxWarp prst="textNoShape">
              <a:avLst/>
            </a:prstTxWarp>
            <a:spAutoFit/>
          </a:bodyPr>
          <a:lstStyle/>
          <a:p>
            <a:r>
              <a:rPr lang="en-US" sz="1800"/>
              <a:t>(d) Using your best-fit line, calculate the numerical value of the spring constant.</a:t>
            </a:r>
          </a:p>
        </p:txBody>
      </p:sp>
      <p:sp>
        <p:nvSpPr>
          <p:cNvPr id="38919" name="Rectangle 7"/>
          <p:cNvSpPr>
            <a:spLocks noChangeArrowheads="1"/>
          </p:cNvSpPr>
          <p:nvPr/>
        </p:nvSpPr>
        <p:spPr bwMode="auto">
          <a:xfrm>
            <a:off x="109538" y="5799138"/>
            <a:ext cx="5867400" cy="922337"/>
          </a:xfrm>
          <a:prstGeom prst="rect">
            <a:avLst/>
          </a:prstGeom>
          <a:noFill/>
          <a:ln w="9525">
            <a:noFill/>
            <a:miter lim="800000"/>
            <a:headEnd/>
            <a:tailEnd/>
          </a:ln>
        </p:spPr>
        <p:txBody>
          <a:bodyPr>
            <a:prstTxWarp prst="textNoShape">
              <a:avLst/>
            </a:prstTxWarp>
            <a:spAutoFit/>
          </a:bodyPr>
          <a:lstStyle/>
          <a:p>
            <a:r>
              <a:rPr lang="en-US" sz="1800"/>
              <a:t>(e) Describe a procedure for measuring the height </a:t>
            </a:r>
            <a:r>
              <a:rPr lang="en-US" sz="1800" i="1"/>
              <a:t>h in the experiment, given that the toy is only momentarily at </a:t>
            </a:r>
            <a:r>
              <a:rPr lang="en-US" sz="1800"/>
              <a:t>that maximum height.</a:t>
            </a:r>
          </a:p>
        </p:txBody>
      </p:sp>
      <p:graphicFrame>
        <p:nvGraphicFramePr>
          <p:cNvPr id="38914" name="Object 2"/>
          <p:cNvGraphicFramePr>
            <a:graphicFrameLocks noChangeAspect="1"/>
          </p:cNvGraphicFramePr>
          <p:nvPr/>
        </p:nvGraphicFramePr>
        <p:xfrm>
          <a:off x="6226175" y="1903413"/>
          <a:ext cx="2565400" cy="4683125"/>
        </p:xfrm>
        <a:graphic>
          <a:graphicData uri="http://schemas.openxmlformats.org/presentationml/2006/ole">
            <mc:AlternateContent xmlns:mc="http://schemas.openxmlformats.org/markup-compatibility/2006">
              <mc:Choice xmlns:v="urn:schemas-microsoft-com:vml" Requires="v">
                <p:oleObj spid="_x0000_s38954" name="Equation" r:id="rId4" imgW="1066800" imgH="1905000" progId="Equation.3">
                  <p:embed/>
                </p:oleObj>
              </mc:Choice>
              <mc:Fallback>
                <p:oleObj name="Equation" r:id="rId4" imgW="1066800" imgH="1905000" progId="Equation.3">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26175" y="1903413"/>
                        <a:ext cx="2565400" cy="46831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TextBox 7">
            <a:hlinkClick r:id="rId6" action="ppaction://hlinksldjump"/>
          </p:cNvPr>
          <p:cNvSpPr txBox="1"/>
          <p:nvPr/>
        </p:nvSpPr>
        <p:spPr>
          <a:xfrm>
            <a:off x="8217410" y="6396335"/>
            <a:ext cx="900680" cy="461665"/>
          </a:xfrm>
          <a:prstGeom prst="rect">
            <a:avLst/>
          </a:prstGeom>
          <a:noFill/>
        </p:spPr>
        <p:txBody>
          <a:bodyPr wrap="square" rtlCol="0">
            <a:spAutoFit/>
          </a:bodyPr>
          <a:lstStyle/>
          <a:p>
            <a:r>
              <a:rPr lang="en-US" dirty="0" smtClean="0">
                <a:hlinkClick r:id="rId6" action="ppaction://hlinksldjump"/>
              </a:rPr>
              <a:t>Back</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457200" y="0"/>
            <a:ext cx="8229600" cy="1143000"/>
          </a:xfrm>
        </p:spPr>
        <p:txBody>
          <a:bodyPr/>
          <a:lstStyle/>
          <a:p>
            <a:r>
              <a:rPr lang="en-US" dirty="0" smtClean="0"/>
              <a:t>Resurrecting Feynman</a:t>
            </a:r>
            <a:endParaRPr lang="en-US" dirty="0"/>
          </a:p>
        </p:txBody>
      </p:sp>
      <p:pic>
        <p:nvPicPr>
          <p:cNvPr id="10" name="Picture 9" descr="CIMG1104.JPG"/>
          <p:cNvPicPr>
            <a:picLocks noChangeAspect="1"/>
          </p:cNvPicPr>
          <p:nvPr/>
        </p:nvPicPr>
        <p:blipFill>
          <a:blip r:embed="rId4"/>
          <a:stretch>
            <a:fillRect/>
          </a:stretch>
        </p:blipFill>
        <p:spPr>
          <a:xfrm>
            <a:off x="0" y="1417638"/>
            <a:ext cx="4466222" cy="3012374"/>
          </a:xfrm>
          <a:prstGeom prst="rect">
            <a:avLst/>
          </a:prstGeom>
        </p:spPr>
      </p:pic>
      <p:pic>
        <p:nvPicPr>
          <p:cNvPr id="11" name="Picture 10" descr="CIMG1096.JPG"/>
          <p:cNvPicPr>
            <a:picLocks noChangeAspect="1"/>
          </p:cNvPicPr>
          <p:nvPr/>
        </p:nvPicPr>
        <p:blipFill>
          <a:blip r:embed="rId5"/>
          <a:stretch>
            <a:fillRect/>
          </a:stretch>
        </p:blipFill>
        <p:spPr>
          <a:xfrm>
            <a:off x="4466222" y="3349667"/>
            <a:ext cx="4677777" cy="3508333"/>
          </a:xfrm>
          <a:prstGeom prst="rect">
            <a:avLst/>
          </a:prstGeom>
        </p:spPr>
      </p:pic>
      <p:sp>
        <p:nvSpPr>
          <p:cNvPr id="12" name="TextBox 11"/>
          <p:cNvSpPr txBox="1"/>
          <p:nvPr/>
        </p:nvSpPr>
        <p:spPr>
          <a:xfrm>
            <a:off x="457200" y="4665478"/>
            <a:ext cx="3414915" cy="954107"/>
          </a:xfrm>
          <a:prstGeom prst="rect">
            <a:avLst/>
          </a:prstGeom>
          <a:noFill/>
        </p:spPr>
        <p:txBody>
          <a:bodyPr wrap="square" rtlCol="0">
            <a:spAutoFit/>
          </a:bodyPr>
          <a:lstStyle/>
          <a:p>
            <a:r>
              <a:rPr lang="en-US" sz="2800" dirty="0" smtClean="0"/>
              <a:t>Toy Box, Blocks, and Dirty Water</a:t>
            </a:r>
            <a:endParaRPr lang="en-US" sz="2800" dirty="0"/>
          </a:p>
        </p:txBody>
      </p:sp>
      <p:sp>
        <p:nvSpPr>
          <p:cNvPr id="13" name="TextBox 12"/>
          <p:cNvSpPr txBox="1"/>
          <p:nvPr/>
        </p:nvSpPr>
        <p:spPr>
          <a:xfrm>
            <a:off x="5488723" y="2496639"/>
            <a:ext cx="3414915" cy="523220"/>
          </a:xfrm>
          <a:prstGeom prst="rect">
            <a:avLst/>
          </a:prstGeom>
          <a:noFill/>
        </p:spPr>
        <p:txBody>
          <a:bodyPr wrap="square" rtlCol="0">
            <a:spAutoFit/>
          </a:bodyPr>
          <a:lstStyle/>
          <a:p>
            <a:r>
              <a:rPr lang="en-US" sz="2800" dirty="0" smtClean="0"/>
              <a:t>3-4-5 Triangle</a:t>
            </a:r>
            <a:endParaRPr lang="en-US" sz="2800" dirty="0"/>
          </a:p>
        </p:txBody>
      </p:sp>
      <p:pic>
        <p:nvPicPr>
          <p:cNvPr id="2" name="feynman.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502234" y="1417638"/>
            <a:ext cx="812800" cy="812800"/>
          </a:xfrm>
          <a:prstGeom prst="rect">
            <a:avLst/>
          </a:prstGeom>
        </p:spPr>
      </p:pic>
      <p:sp>
        <p:nvSpPr>
          <p:cNvPr id="3" name="TextBox 2"/>
          <p:cNvSpPr txBox="1"/>
          <p:nvPr/>
        </p:nvSpPr>
        <p:spPr>
          <a:xfrm>
            <a:off x="8415229" y="3349667"/>
            <a:ext cx="728771" cy="276999"/>
          </a:xfrm>
          <a:prstGeom prst="rect">
            <a:avLst/>
          </a:prstGeom>
          <a:noFill/>
        </p:spPr>
        <p:txBody>
          <a:bodyPr wrap="square" rtlCol="0">
            <a:spAutoFit/>
          </a:bodyPr>
          <a:lstStyle/>
          <a:p>
            <a:r>
              <a:rPr lang="en-US" sz="1200" dirty="0" smtClean="0"/>
              <a:t>19:05</a:t>
            </a:r>
            <a:endParaRPr lang="en-US" sz="1200"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457200" y="0"/>
            <a:ext cx="8229600" cy="672353"/>
          </a:xfrm>
        </p:spPr>
        <p:txBody>
          <a:bodyPr/>
          <a:lstStyle/>
          <a:p>
            <a:r>
              <a:rPr lang="en-US" dirty="0" smtClean="0"/>
              <a:t>Resurrecting Feynman</a:t>
            </a:r>
            <a:endParaRPr lang="en-US" dirty="0"/>
          </a:p>
        </p:txBody>
      </p:sp>
      <p:sp>
        <p:nvSpPr>
          <p:cNvPr id="12" name="TextBox 11"/>
          <p:cNvSpPr txBox="1"/>
          <p:nvPr/>
        </p:nvSpPr>
        <p:spPr>
          <a:xfrm>
            <a:off x="687295" y="5736586"/>
            <a:ext cx="3451412" cy="954107"/>
          </a:xfrm>
          <a:prstGeom prst="rect">
            <a:avLst/>
          </a:prstGeom>
          <a:noFill/>
        </p:spPr>
        <p:txBody>
          <a:bodyPr wrap="square" rtlCol="0">
            <a:spAutoFit/>
          </a:bodyPr>
          <a:lstStyle/>
          <a:p>
            <a:r>
              <a:rPr lang="en-US" sz="2800" dirty="0" smtClean="0"/>
              <a:t>“Cut Short” Pendulum</a:t>
            </a:r>
            <a:endParaRPr lang="en-US" sz="2800" dirty="0"/>
          </a:p>
        </p:txBody>
      </p:sp>
      <p:sp>
        <p:nvSpPr>
          <p:cNvPr id="13" name="TextBox 12"/>
          <p:cNvSpPr txBox="1"/>
          <p:nvPr/>
        </p:nvSpPr>
        <p:spPr>
          <a:xfrm>
            <a:off x="4915651" y="1420595"/>
            <a:ext cx="3414915" cy="523220"/>
          </a:xfrm>
          <a:prstGeom prst="rect">
            <a:avLst/>
          </a:prstGeom>
          <a:noFill/>
        </p:spPr>
        <p:txBody>
          <a:bodyPr wrap="square" rtlCol="0">
            <a:spAutoFit/>
          </a:bodyPr>
          <a:lstStyle/>
          <a:p>
            <a:r>
              <a:rPr lang="en-US" sz="2800" dirty="0" smtClean="0"/>
              <a:t>Oscillating Mass</a:t>
            </a:r>
            <a:endParaRPr lang="en-US" sz="2800" dirty="0"/>
          </a:p>
        </p:txBody>
      </p:sp>
      <p:pic>
        <p:nvPicPr>
          <p:cNvPr id="7" name="Picture 6" descr="CIMG1099.JPG"/>
          <p:cNvPicPr>
            <a:picLocks noChangeAspect="1"/>
          </p:cNvPicPr>
          <p:nvPr/>
        </p:nvPicPr>
        <p:blipFill>
          <a:blip r:embed="rId2"/>
          <a:stretch>
            <a:fillRect/>
          </a:stretch>
        </p:blipFill>
        <p:spPr>
          <a:xfrm>
            <a:off x="0" y="990600"/>
            <a:ext cx="3182588" cy="4773882"/>
          </a:xfrm>
          <a:prstGeom prst="rect">
            <a:avLst/>
          </a:prstGeom>
        </p:spPr>
      </p:pic>
      <p:pic>
        <p:nvPicPr>
          <p:cNvPr id="8" name="Picture 7" descr="CIMG1103.JPG"/>
          <p:cNvPicPr>
            <a:picLocks noChangeAspect="1"/>
          </p:cNvPicPr>
          <p:nvPr/>
        </p:nvPicPr>
        <p:blipFill>
          <a:blip r:embed="rId3"/>
          <a:stretch>
            <a:fillRect/>
          </a:stretch>
        </p:blipFill>
        <p:spPr>
          <a:xfrm>
            <a:off x="3634881" y="2173337"/>
            <a:ext cx="5509119" cy="4131839"/>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457200" y="0"/>
            <a:ext cx="8229600" cy="776941"/>
          </a:xfrm>
        </p:spPr>
        <p:txBody>
          <a:bodyPr/>
          <a:lstStyle/>
          <a:p>
            <a:r>
              <a:rPr lang="en-US" dirty="0" smtClean="0"/>
              <a:t>Resurrecting Feynman</a:t>
            </a:r>
            <a:endParaRPr lang="en-US" dirty="0"/>
          </a:p>
        </p:txBody>
      </p:sp>
      <p:sp>
        <p:nvSpPr>
          <p:cNvPr id="12" name="TextBox 11"/>
          <p:cNvSpPr txBox="1"/>
          <p:nvPr/>
        </p:nvSpPr>
        <p:spPr>
          <a:xfrm>
            <a:off x="263304" y="4327333"/>
            <a:ext cx="3414915" cy="1384995"/>
          </a:xfrm>
          <a:prstGeom prst="rect">
            <a:avLst/>
          </a:prstGeom>
          <a:noFill/>
        </p:spPr>
        <p:txBody>
          <a:bodyPr wrap="square" rtlCol="0">
            <a:spAutoFit/>
          </a:bodyPr>
          <a:lstStyle/>
          <a:p>
            <a:r>
              <a:rPr lang="en-US" sz="2800" dirty="0" smtClean="0"/>
              <a:t>See Resurrecting Feynman handout for more details</a:t>
            </a:r>
            <a:endParaRPr lang="en-US" sz="2800" dirty="0"/>
          </a:p>
        </p:txBody>
      </p:sp>
      <p:sp>
        <p:nvSpPr>
          <p:cNvPr id="13" name="TextBox 12"/>
          <p:cNvSpPr txBox="1"/>
          <p:nvPr/>
        </p:nvSpPr>
        <p:spPr>
          <a:xfrm>
            <a:off x="5831652" y="1984375"/>
            <a:ext cx="3668539" cy="523220"/>
          </a:xfrm>
          <a:prstGeom prst="rect">
            <a:avLst/>
          </a:prstGeom>
          <a:noFill/>
        </p:spPr>
        <p:txBody>
          <a:bodyPr wrap="square" rtlCol="0">
            <a:spAutoFit/>
          </a:bodyPr>
          <a:lstStyle/>
          <a:p>
            <a:r>
              <a:rPr lang="en-US" sz="2800" dirty="0" smtClean="0"/>
              <a:t>Bowling Ball Pendulum</a:t>
            </a:r>
            <a:endParaRPr lang="en-US" sz="2800" dirty="0"/>
          </a:p>
        </p:txBody>
      </p:sp>
      <p:pic>
        <p:nvPicPr>
          <p:cNvPr id="10" name="Picture 9" descr="CIMG1109.JPG"/>
          <p:cNvPicPr>
            <a:picLocks noChangeAspect="1"/>
          </p:cNvPicPr>
          <p:nvPr/>
        </p:nvPicPr>
        <p:blipFill>
          <a:blip r:embed="rId4"/>
          <a:stretch>
            <a:fillRect/>
          </a:stretch>
        </p:blipFill>
        <p:spPr>
          <a:xfrm>
            <a:off x="38851" y="1143000"/>
            <a:ext cx="4876800" cy="3022600"/>
          </a:xfrm>
          <a:prstGeom prst="rect">
            <a:avLst/>
          </a:prstGeom>
        </p:spPr>
      </p:pic>
      <p:pic>
        <p:nvPicPr>
          <p:cNvPr id="14" name="BowlingBallPendulum.MOV">
            <a:hlinkClick r:id="" action="ppaction://media"/>
          </p:cNvPr>
          <p:cNvPicPr/>
          <p:nvPr>
            <a:videoFile r:link="rId2"/>
            <p:extLst>
              <p:ext uri="{DAA4B4D4-6D71-4841-9C94-3DE7FCFB9230}">
                <p14:media xmlns:p14="http://schemas.microsoft.com/office/powerpoint/2010/main" r:link="rId1"/>
              </p:ext>
            </p:extLst>
          </p:nvPr>
        </p:nvPicPr>
        <p:blipFill>
          <a:blip r:embed="rId5"/>
          <a:stretch>
            <a:fillRect/>
          </a:stretch>
        </p:blipFill>
        <p:spPr>
          <a:xfrm>
            <a:off x="3965325" y="2973994"/>
            <a:ext cx="5178675" cy="3884006"/>
          </a:xfrm>
          <a:prstGeom prst="rect">
            <a:avLst/>
          </a:prstGeom>
        </p:spPr>
      </p:pic>
      <p:sp>
        <p:nvSpPr>
          <p:cNvPr id="2" name="TextBox 1"/>
          <p:cNvSpPr txBox="1"/>
          <p:nvPr/>
        </p:nvSpPr>
        <p:spPr>
          <a:xfrm>
            <a:off x="1389530" y="6170706"/>
            <a:ext cx="1016000" cy="461665"/>
          </a:xfrm>
          <a:prstGeom prst="rect">
            <a:avLst/>
          </a:prstGeom>
          <a:noFill/>
        </p:spPr>
        <p:txBody>
          <a:bodyPr wrap="square" rtlCol="0">
            <a:spAutoFit/>
          </a:bodyPr>
          <a:lstStyle/>
          <a:p>
            <a:r>
              <a:rPr lang="en-US" dirty="0" smtClean="0">
                <a:hlinkClick r:id="rId6" action="ppaction://hlinksldjump"/>
              </a:rPr>
              <a:t>Back</a:t>
            </a:r>
            <a:endParaRPr lang="en-U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308"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14"/>
                </p:tgtEl>
              </p:cMediaNode>
            </p:video>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4"/>
                                        </p:tgtEl>
                                      </p:cBhvr>
                                    </p:cmd>
                                  </p:childTnLst>
                                </p:cTn>
                              </p:par>
                            </p:childTnLst>
                          </p:cTn>
                        </p:par>
                      </p:childTnLst>
                    </p:cTn>
                  </p:par>
                </p:childTnLst>
              </p:cTn>
              <p:nextCondLst>
                <p:cond evt="onClick" delay="0">
                  <p:tgtEl>
                    <p:spTgt spid="14"/>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371600" y="0"/>
            <a:ext cx="5943600" cy="685800"/>
          </a:xfrm>
        </p:spPr>
        <p:txBody>
          <a:bodyPr/>
          <a:lstStyle/>
          <a:p>
            <a:r>
              <a:rPr lang="en-US" dirty="0" smtClean="0"/>
              <a:t>Stretchy String Launch</a:t>
            </a:r>
            <a:endParaRPr lang="en-US" dirty="0"/>
          </a:p>
        </p:txBody>
      </p:sp>
      <p:sp>
        <p:nvSpPr>
          <p:cNvPr id="5" name="TextBox 4"/>
          <p:cNvSpPr txBox="1"/>
          <p:nvPr/>
        </p:nvSpPr>
        <p:spPr>
          <a:xfrm>
            <a:off x="38100" y="762000"/>
            <a:ext cx="9220200" cy="6093976"/>
          </a:xfrm>
          <a:prstGeom prst="rect">
            <a:avLst/>
          </a:prstGeom>
          <a:noFill/>
        </p:spPr>
        <p:txBody>
          <a:bodyPr wrap="square" rtlCol="0">
            <a:spAutoFit/>
          </a:bodyPr>
          <a:lstStyle/>
          <a:p>
            <a:pPr marL="342900" indent="-342900">
              <a:buFont typeface="Arial"/>
              <a:buChar char="•"/>
            </a:pPr>
            <a:r>
              <a:rPr lang="en-US" sz="3000" dirty="0"/>
              <a:t>What happens to the force as you stretch it? </a:t>
            </a:r>
          </a:p>
          <a:p>
            <a:pPr marL="342900" indent="-342900">
              <a:buFont typeface="Arial"/>
              <a:buChar char="•"/>
            </a:pPr>
            <a:r>
              <a:rPr lang="en-US" sz="3000" dirty="0"/>
              <a:t>Stretch it about 0.5 m, did you do more work from  0 to 0.25 m or from 0.25 to 0.5 m?</a:t>
            </a:r>
          </a:p>
          <a:p>
            <a:pPr marL="342900" indent="-342900">
              <a:buFont typeface="Arial"/>
              <a:buChar char="•"/>
            </a:pPr>
            <a:r>
              <a:rPr lang="en-US" sz="3000" dirty="0"/>
              <a:t>How many times harder is it if you double it up?</a:t>
            </a:r>
          </a:p>
          <a:p>
            <a:pPr marL="342900" indent="-342900">
              <a:buFont typeface="Arial"/>
              <a:buChar char="•"/>
            </a:pPr>
            <a:r>
              <a:rPr lang="en-US" sz="3000" dirty="0"/>
              <a:t>Double it and stretch it </a:t>
            </a:r>
            <a:r>
              <a:rPr lang="en-US" sz="3000" dirty="0" smtClean="0"/>
              <a:t>to a length of </a:t>
            </a:r>
            <a:r>
              <a:rPr lang="en-US" sz="3000" dirty="0"/>
              <a:t>0.65 m</a:t>
            </a:r>
            <a:r>
              <a:rPr lang="en-US" sz="3000" dirty="0" smtClean="0"/>
              <a:t>, measure the force </a:t>
            </a:r>
            <a:r>
              <a:rPr lang="en-US" sz="3000" dirty="0"/>
              <a:t>to hold it, how much work </a:t>
            </a:r>
            <a:r>
              <a:rPr lang="en-US" sz="3000" dirty="0" smtClean="0"/>
              <a:t>did you do? The stretchy string has a length of 0.3 m</a:t>
            </a:r>
            <a:endParaRPr lang="en-US" sz="3000" dirty="0"/>
          </a:p>
          <a:p>
            <a:pPr marL="342900" indent="-342900">
              <a:buFont typeface="Arial"/>
              <a:buChar char="•"/>
            </a:pPr>
            <a:r>
              <a:rPr lang="en-US" sz="3000" dirty="0"/>
              <a:t>How far will you have to stretch it as a single length to get the same force?</a:t>
            </a:r>
          </a:p>
          <a:p>
            <a:pPr marL="342900" indent="-342900">
              <a:buFont typeface="Arial"/>
              <a:buChar char="•"/>
            </a:pPr>
            <a:r>
              <a:rPr lang="en-US" sz="3000" dirty="0"/>
              <a:t>The mass is 30 g, how high can it be launched?</a:t>
            </a:r>
          </a:p>
          <a:p>
            <a:pPr marL="342900" indent="-342900">
              <a:buFont typeface="Arial"/>
              <a:buChar char="•"/>
            </a:pPr>
            <a:r>
              <a:rPr lang="en-US" sz="3000" dirty="0"/>
              <a:t>How much time will it stay in the air?</a:t>
            </a:r>
          </a:p>
          <a:p>
            <a:pPr marL="342900" indent="-342900">
              <a:buFont typeface="Arial"/>
              <a:buChar char="•"/>
            </a:pPr>
            <a:r>
              <a:rPr lang="en-US" sz="3000" dirty="0"/>
              <a:t>Let’s find out!</a:t>
            </a:r>
          </a:p>
          <a:p>
            <a:endParaRPr lang="en-US" sz="3000" dirty="0"/>
          </a:p>
        </p:txBody>
      </p:sp>
      <p:sp>
        <p:nvSpPr>
          <p:cNvPr id="2" name="TextBox 1">
            <a:hlinkClick r:id="rId2" action="ppaction://hlinksldjump"/>
          </p:cNvPr>
          <p:cNvSpPr txBox="1"/>
          <p:nvPr/>
        </p:nvSpPr>
        <p:spPr>
          <a:xfrm>
            <a:off x="7315200" y="6051176"/>
            <a:ext cx="1066800" cy="461665"/>
          </a:xfrm>
          <a:prstGeom prst="rect">
            <a:avLst/>
          </a:prstGeom>
          <a:noFill/>
        </p:spPr>
        <p:txBody>
          <a:bodyPr wrap="square" rtlCol="0">
            <a:spAutoFit/>
          </a:bodyPr>
          <a:lstStyle/>
          <a:p>
            <a:r>
              <a:rPr lang="en-US" dirty="0" smtClean="0">
                <a:hlinkClick r:id="rId2" action="ppaction://hlinksldjump"/>
              </a:rPr>
              <a:t>Back</a:t>
            </a:r>
            <a:endParaRPr lang="en-US" dirty="0"/>
          </a:p>
        </p:txBody>
      </p:sp>
    </p:spTree>
    <p:extLst>
      <p:ext uri="{BB962C8B-B14F-4D97-AF65-F5344CB8AC3E}">
        <p14:creationId xmlns:p14="http://schemas.microsoft.com/office/powerpoint/2010/main" val="28769838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63794"/>
          </a:xfrm>
        </p:spPr>
        <p:txBody>
          <a:bodyPr/>
          <a:lstStyle/>
          <a:p>
            <a:r>
              <a:rPr lang="en-US" dirty="0" smtClean="0"/>
              <a:t>Hopper Popper Experiment</a:t>
            </a:r>
            <a:endParaRPr lang="en-US" dirty="0"/>
          </a:p>
        </p:txBody>
      </p:sp>
      <p:sp>
        <p:nvSpPr>
          <p:cNvPr id="4" name="TextBox 3"/>
          <p:cNvSpPr txBox="1"/>
          <p:nvPr/>
        </p:nvSpPr>
        <p:spPr>
          <a:xfrm>
            <a:off x="155206" y="663794"/>
            <a:ext cx="8849894" cy="3046988"/>
          </a:xfrm>
          <a:prstGeom prst="rect">
            <a:avLst/>
          </a:prstGeom>
          <a:noFill/>
        </p:spPr>
        <p:txBody>
          <a:bodyPr wrap="square" rtlCol="0">
            <a:spAutoFit/>
          </a:bodyPr>
          <a:lstStyle/>
          <a:p>
            <a:r>
              <a:rPr lang="en-US" sz="2400" dirty="0" smtClean="0"/>
              <a:t>You are given a toy called a Hopper Popper. It is turned inside-out and placed on a horizontal surface. After a few moments it snaps back to its original shape, launching itself straight up into the air. You are to devise an experiment to determine the maximum velocity of the Hopper Popper. From the list below, select the items you will need for your experiment. Sketch your setup, describe your procedure, and indicate how you will use each item.</a:t>
            </a:r>
            <a:endParaRPr lang="en-US" sz="2400" dirty="0"/>
          </a:p>
        </p:txBody>
      </p:sp>
      <p:sp>
        <p:nvSpPr>
          <p:cNvPr id="5" name="TextBox 4"/>
          <p:cNvSpPr txBox="1"/>
          <p:nvPr/>
        </p:nvSpPr>
        <p:spPr>
          <a:xfrm>
            <a:off x="52595" y="3864319"/>
            <a:ext cx="7414923" cy="2677656"/>
          </a:xfrm>
          <a:prstGeom prst="rect">
            <a:avLst/>
          </a:prstGeom>
          <a:noFill/>
        </p:spPr>
        <p:txBody>
          <a:bodyPr wrap="square" rtlCol="0">
            <a:spAutoFit/>
          </a:bodyPr>
          <a:lstStyle/>
          <a:p>
            <a:r>
              <a:rPr lang="en-US" sz="2400" dirty="0" smtClean="0"/>
              <a:t>Spring Scale		Stopwatch		Force Sensor</a:t>
            </a:r>
            <a:endParaRPr lang="en-US" sz="2400" dirty="0"/>
          </a:p>
          <a:p>
            <a:endParaRPr lang="en-US" sz="2400" dirty="0" smtClean="0"/>
          </a:p>
          <a:p>
            <a:r>
              <a:rPr lang="en-US" sz="2400" dirty="0" smtClean="0"/>
              <a:t>Meter Stick		Video camera	</a:t>
            </a:r>
            <a:r>
              <a:rPr lang="en-US" sz="2400" dirty="0" err="1" smtClean="0"/>
              <a:t>Photogate</a:t>
            </a:r>
            <a:r>
              <a:rPr lang="en-US" sz="2400" dirty="0" smtClean="0"/>
              <a:t>(s)</a:t>
            </a:r>
            <a:endParaRPr lang="en-US" sz="2400" dirty="0"/>
          </a:p>
          <a:p>
            <a:endParaRPr lang="en-US" sz="2400" dirty="0" smtClean="0"/>
          </a:p>
          <a:p>
            <a:r>
              <a:rPr lang="en-US" sz="2400" dirty="0" smtClean="0"/>
              <a:t>Masses of various sizes			Protractor	</a:t>
            </a:r>
          </a:p>
          <a:p>
            <a:endParaRPr lang="en-US" sz="2400" dirty="0"/>
          </a:p>
          <a:p>
            <a:r>
              <a:rPr lang="en-US" sz="2400" dirty="0" smtClean="0"/>
              <a:t>Triple-beam-balance			Motion Sensor</a:t>
            </a:r>
            <a:endParaRPr lang="en-US" sz="2400" dirty="0"/>
          </a:p>
        </p:txBody>
      </p:sp>
      <p:pic>
        <p:nvPicPr>
          <p:cNvPr id="3" name="HopperPopper-slomo.m4v">
            <a:hlinkClick r:id="" action="ppaction://media"/>
          </p:cNvPr>
          <p:cNvPicPr/>
          <p:nvPr>
            <a:videoFile r:link="rId2"/>
            <p:extLst>
              <p:ext uri="{DAA4B4D4-6D71-4841-9C94-3DE7FCFB9230}">
                <p14:media xmlns:p14="http://schemas.microsoft.com/office/powerpoint/2010/main" r:embed="rId1"/>
              </p:ext>
            </p:extLst>
          </p:nvPr>
        </p:nvPicPr>
        <p:blipFill>
          <a:blip r:embed="rId4"/>
          <a:stretch>
            <a:fillRect/>
          </a:stretch>
        </p:blipFill>
        <p:spPr>
          <a:xfrm>
            <a:off x="6590151" y="4487824"/>
            <a:ext cx="2520049" cy="1890037"/>
          </a:xfrm>
          <a:prstGeom prst="rect">
            <a:avLst/>
          </a:prstGeom>
        </p:spPr>
      </p:pic>
      <p:sp>
        <p:nvSpPr>
          <p:cNvPr id="6" name="TextBox 5">
            <a:hlinkClick r:id="rId5" action="ppaction://hlinksldjump"/>
          </p:cNvPr>
          <p:cNvSpPr txBox="1"/>
          <p:nvPr/>
        </p:nvSpPr>
        <p:spPr>
          <a:xfrm>
            <a:off x="7938300" y="3633486"/>
            <a:ext cx="1066800" cy="461665"/>
          </a:xfrm>
          <a:prstGeom prst="rect">
            <a:avLst/>
          </a:prstGeom>
          <a:noFill/>
        </p:spPr>
        <p:txBody>
          <a:bodyPr wrap="square" rtlCol="0">
            <a:spAutoFit/>
          </a:bodyPr>
          <a:lstStyle/>
          <a:p>
            <a:r>
              <a:rPr lang="en-US" dirty="0" smtClean="0">
                <a:hlinkClick r:id="rId5" action="ppaction://hlinksldjump"/>
              </a:rPr>
              <a:t>Back</a:t>
            </a:r>
            <a:endParaRPr lang="en-US" dirty="0"/>
          </a:p>
        </p:txBody>
      </p:sp>
    </p:spTree>
    <p:extLst>
      <p:ext uri="{BB962C8B-B14F-4D97-AF65-F5344CB8AC3E}">
        <p14:creationId xmlns:p14="http://schemas.microsoft.com/office/powerpoint/2010/main" val="284526063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65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title"/>
          </p:nvPr>
        </p:nvSpPr>
        <p:spPr>
          <a:xfrm>
            <a:off x="0" y="0"/>
            <a:ext cx="9144000" cy="527050"/>
          </a:xfrm>
        </p:spPr>
        <p:txBody>
          <a:bodyPr/>
          <a:lstStyle/>
          <a:p>
            <a:r>
              <a:rPr lang="en-US" sz="3600">
                <a:latin typeface="Calibri" charset="0"/>
                <a:ea typeface="ＭＳ Ｐゴシック" charset="0"/>
                <a:cs typeface="ＭＳ Ｐゴシック" charset="0"/>
              </a:rPr>
              <a:t>Goldeneye Bungee Jump-Could Bond hold on?)</a:t>
            </a:r>
          </a:p>
        </p:txBody>
      </p:sp>
      <p:pic>
        <p:nvPicPr>
          <p:cNvPr id="14338" name="Picture 3"/>
          <p:cNvPicPr>
            <a:picLocks noChangeAspect="1"/>
          </p:cNvPicPr>
          <p:nvPr/>
        </p:nvPicPr>
        <p:blipFill>
          <a:blip r:embed="rId2">
            <a:lum bright="6000"/>
            <a:extLst>
              <a:ext uri="{28A0092B-C50C-407E-A947-70E740481C1C}">
                <a14:useLocalDpi xmlns:a14="http://schemas.microsoft.com/office/drawing/2010/main" val="0"/>
              </a:ext>
            </a:extLst>
          </a:blip>
          <a:srcRect/>
          <a:stretch>
            <a:fillRect/>
          </a:stretch>
        </p:blipFill>
        <p:spPr bwMode="auto">
          <a:xfrm>
            <a:off x="0" y="801688"/>
            <a:ext cx="4751388" cy="227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9" name="Picture 5"/>
          <p:cNvPicPr>
            <a:picLocks noChangeAspect="1"/>
          </p:cNvPicPr>
          <p:nvPr/>
        </p:nvPicPr>
        <p:blipFill>
          <a:blip r:embed="rId3">
            <a:extLst>
              <a:ext uri="{28A0092B-C50C-407E-A947-70E740481C1C}">
                <a14:useLocalDpi xmlns:a14="http://schemas.microsoft.com/office/drawing/2010/main" val="0"/>
              </a:ext>
            </a:extLst>
          </a:blip>
          <a:srcRect l="16052" b="30272"/>
          <a:stretch>
            <a:fillRect/>
          </a:stretch>
        </p:blipFill>
        <p:spPr bwMode="auto">
          <a:xfrm>
            <a:off x="5124450" y="801688"/>
            <a:ext cx="4019550" cy="160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Pictur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11700" y="2409825"/>
            <a:ext cx="4432300" cy="213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Picture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3081338"/>
            <a:ext cx="2760663" cy="187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559050" y="4084638"/>
            <a:ext cx="3275013" cy="233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4"/>
          <p:cNvPicPr>
            <a:picLocks noChangeAspect="1"/>
          </p:cNvPicPr>
          <p:nvPr/>
        </p:nvPicPr>
        <p:blipFill>
          <a:blip r:embed="rId7">
            <a:extLst>
              <a:ext uri="{28A0092B-C50C-407E-A947-70E740481C1C}">
                <a14:useLocalDpi xmlns:a14="http://schemas.microsoft.com/office/drawing/2010/main" val="0"/>
              </a:ext>
            </a:extLst>
          </a:blip>
          <a:srcRect l="24715" r="17699"/>
          <a:stretch>
            <a:fillRect/>
          </a:stretch>
        </p:blipFill>
        <p:spPr bwMode="auto">
          <a:xfrm>
            <a:off x="6345238" y="4522788"/>
            <a:ext cx="2798762" cy="2335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4" name="Rectangle 9"/>
          <p:cNvSpPr>
            <a:spLocks noChangeArrowheads="1"/>
          </p:cNvSpPr>
          <p:nvPr/>
        </p:nvSpPr>
        <p:spPr bwMode="auto">
          <a:xfrm>
            <a:off x="0" y="6418263"/>
            <a:ext cx="30210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t>http://youtu.be/zJ6Hy4ISq6I</a:t>
            </a:r>
          </a:p>
        </p:txBody>
      </p:sp>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a:xfrm>
            <a:off x="0" y="0"/>
            <a:ext cx="9144000" cy="527050"/>
          </a:xfrm>
        </p:spPr>
        <p:txBody>
          <a:bodyPr/>
          <a:lstStyle/>
          <a:p>
            <a:r>
              <a:rPr lang="en-US" sz="3600">
                <a:latin typeface="Calibri" charset="0"/>
                <a:ea typeface="ＭＳ Ｐゴシック" charset="0"/>
                <a:cs typeface="ＭＳ Ｐゴシック" charset="0"/>
              </a:rPr>
              <a:t>Goldeneye Bungee Jump-Could Bond hold on?</a:t>
            </a:r>
          </a:p>
        </p:txBody>
      </p:sp>
      <p:sp>
        <p:nvSpPr>
          <p:cNvPr id="15362" name="Rectangle 9"/>
          <p:cNvSpPr>
            <a:spLocks noChangeArrowheads="1"/>
          </p:cNvSpPr>
          <p:nvPr/>
        </p:nvSpPr>
        <p:spPr bwMode="auto">
          <a:xfrm>
            <a:off x="3021013" y="6049963"/>
            <a:ext cx="30194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dirty="0"/>
              <a:t>http://</a:t>
            </a:r>
            <a:r>
              <a:rPr lang="en-US" dirty="0" err="1"/>
              <a:t>youtu.be</a:t>
            </a:r>
            <a:r>
              <a:rPr lang="en-US" dirty="0"/>
              <a:t>/zJ6Hy4ISq6I</a:t>
            </a:r>
          </a:p>
        </p:txBody>
      </p:sp>
      <p:pic>
        <p:nvPicPr>
          <p:cNvPr id="15364" name="GoldeneyeBungee.mp4" descr="/Users/admin/Desktop/AP-Workshop/Energy/GoldenEyeBungee copy.m4v">
            <a:hlinkClick r:id="" action="ppaction://media"/>
          </p:cNvPr>
          <p:cNvPicPr>
            <a:picLocks noChangeAspect="1" noChangeArrowheads="1"/>
          </p:cNvPicPr>
          <p:nvPr>
            <a:videoFile r:link="rId2"/>
            <p:extLst>
              <p:ext uri="{DAA4B4D4-6D71-4841-9C94-3DE7FCFB9230}">
                <p14:media xmlns:p14="http://schemas.microsoft.com/office/powerpoint/2010/main" r:link="rId1"/>
              </p:ext>
            </p:extLst>
          </p:nvPr>
        </p:nvPicPr>
        <p:blipFill>
          <a:blip r:embed="rId4">
            <a:extLst>
              <a:ext uri="{28A0092B-C50C-407E-A947-70E740481C1C}">
                <a14:useLocalDpi xmlns:a14="http://schemas.microsoft.com/office/drawing/2010/main" val="0"/>
              </a:ext>
            </a:extLst>
          </a:blip>
          <a:srcRect/>
          <a:stretch>
            <a:fillRect/>
          </a:stretch>
        </p:blipFill>
        <p:spPr bwMode="auto">
          <a:xfrm>
            <a:off x="0" y="1195388"/>
            <a:ext cx="9182100" cy="442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60608" fill="hold"/>
                                        <p:tgtEl>
                                          <p:spTgt spid="1536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15364"/>
                </p:tgtEl>
              </p:cMediaNode>
            </p:video>
            <p:seq concurrent="1" nextAc="seek">
              <p:cTn id="8" restart="whenNotActive" fill="hold" evtFilter="cancelBubble" nodeType="interactiveSeq">
                <p:stCondLst>
                  <p:cond evt="onClick" delay="0">
                    <p:tgtEl>
                      <p:spTgt spid="15364"/>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15364"/>
                                        </p:tgtEl>
                                      </p:cBhvr>
                                    </p:cmd>
                                  </p:childTnLst>
                                </p:cTn>
                              </p:par>
                            </p:childTnLst>
                          </p:cTn>
                        </p:par>
                      </p:childTnLst>
                    </p:cTn>
                  </p:par>
                </p:childTnLst>
              </p:cTn>
              <p:nextCondLst>
                <p:cond evt="onClick" delay="0">
                  <p:tgtEl>
                    <p:spTgt spid="15364"/>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a:xfrm>
            <a:off x="457200" y="158750"/>
            <a:ext cx="8229600" cy="898525"/>
          </a:xfrm>
        </p:spPr>
        <p:txBody>
          <a:bodyPr/>
          <a:lstStyle/>
          <a:p>
            <a:r>
              <a:rPr lang="en-US" dirty="0">
                <a:latin typeface="Calibri" charset="0"/>
                <a:ea typeface="ＭＳ Ｐゴシック" charset="0"/>
                <a:cs typeface="ＭＳ Ｐゴシック" charset="0"/>
              </a:rPr>
              <a:t>Could Bond</a:t>
            </a:r>
            <a:br>
              <a:rPr lang="en-US" dirty="0">
                <a:latin typeface="Calibri" charset="0"/>
                <a:ea typeface="ＭＳ Ｐゴシック" charset="0"/>
                <a:cs typeface="ＭＳ Ｐゴシック" charset="0"/>
              </a:rPr>
            </a:br>
            <a:r>
              <a:rPr lang="en-US" dirty="0">
                <a:latin typeface="Calibri" charset="0"/>
                <a:ea typeface="ＭＳ Ｐゴシック" charset="0"/>
                <a:cs typeface="ＭＳ Ｐゴシック" charset="0"/>
              </a:rPr>
              <a:t>Hold On?</a:t>
            </a:r>
          </a:p>
        </p:txBody>
      </p:sp>
      <p:pic>
        <p:nvPicPr>
          <p:cNvPr id="16386" name="Picture 3"/>
          <p:cNvPicPr>
            <a:picLocks noChangeAspect="1"/>
          </p:cNvPicPr>
          <p:nvPr/>
        </p:nvPicPr>
        <p:blipFill>
          <a:blip r:embed="rId4">
            <a:lum bright="8000" contrast="2000"/>
            <a:extLst>
              <a:ext uri="{28A0092B-C50C-407E-A947-70E740481C1C}">
                <a14:useLocalDpi xmlns:a14="http://schemas.microsoft.com/office/drawing/2010/main" val="0"/>
              </a:ext>
            </a:extLst>
          </a:blip>
          <a:srcRect/>
          <a:stretch>
            <a:fillRect/>
          </a:stretch>
        </p:blipFill>
        <p:spPr bwMode="auto">
          <a:xfrm>
            <a:off x="23813" y="0"/>
            <a:ext cx="2624137" cy="1258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7" name="Picture 4"/>
          <p:cNvPicPr>
            <a:picLocks noChangeAspect="1"/>
          </p:cNvPicPr>
          <p:nvPr/>
        </p:nvPicPr>
        <p:blipFill>
          <a:blip r:embed="rId5">
            <a:extLst>
              <a:ext uri="{28A0092B-C50C-407E-A947-70E740481C1C}">
                <a14:useLocalDpi xmlns:a14="http://schemas.microsoft.com/office/drawing/2010/main" val="0"/>
              </a:ext>
            </a:extLst>
          </a:blip>
          <a:srcRect l="24715" r="17699"/>
          <a:stretch>
            <a:fillRect/>
          </a:stretch>
        </p:blipFill>
        <p:spPr bwMode="auto">
          <a:xfrm>
            <a:off x="6884988" y="84138"/>
            <a:ext cx="2020887" cy="168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extBox 24"/>
          <p:cNvSpPr txBox="1">
            <a:spLocks noChangeArrowheads="1"/>
          </p:cNvSpPr>
          <p:nvPr/>
        </p:nvSpPr>
        <p:spPr bwMode="auto">
          <a:xfrm>
            <a:off x="2771775" y="1228725"/>
            <a:ext cx="391636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a:t>Bungee cords stretch 3-4x their length, assume 4x</a:t>
            </a:r>
          </a:p>
        </p:txBody>
      </p:sp>
      <p:sp>
        <p:nvSpPr>
          <p:cNvPr id="26" name="TextBox 25"/>
          <p:cNvSpPr txBox="1">
            <a:spLocks noChangeArrowheads="1"/>
          </p:cNvSpPr>
          <p:nvPr/>
        </p:nvSpPr>
        <p:spPr bwMode="auto">
          <a:xfrm>
            <a:off x="2752725" y="2060575"/>
            <a:ext cx="55641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a:t>L = 220/4 = 55 m, x = 220 – 55 =165 m</a:t>
            </a:r>
          </a:p>
        </p:txBody>
      </p:sp>
      <p:sp>
        <p:nvSpPr>
          <p:cNvPr id="27" name="TextBox 26"/>
          <p:cNvSpPr txBox="1">
            <a:spLocks noChangeArrowheads="1"/>
          </p:cNvSpPr>
          <p:nvPr/>
        </p:nvSpPr>
        <p:spPr bwMode="auto">
          <a:xfrm>
            <a:off x="2752725" y="2474913"/>
            <a:ext cx="55641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a:t>Find k, force constant of bungee</a:t>
            </a:r>
          </a:p>
        </p:txBody>
      </p:sp>
      <p:graphicFrame>
        <p:nvGraphicFramePr>
          <p:cNvPr id="28" name="Object 2"/>
          <p:cNvGraphicFramePr>
            <a:graphicFrameLocks noChangeAspect="1"/>
          </p:cNvGraphicFramePr>
          <p:nvPr>
            <p:extLst>
              <p:ext uri="{D42A27DB-BD31-4B8C-83A1-F6EECF244321}">
                <p14:modId xmlns:p14="http://schemas.microsoft.com/office/powerpoint/2010/main" val="152004058"/>
              </p:ext>
            </p:extLst>
          </p:nvPr>
        </p:nvGraphicFramePr>
        <p:xfrm>
          <a:off x="2563322" y="3005385"/>
          <a:ext cx="1008063" cy="477837"/>
        </p:xfrm>
        <a:graphic>
          <a:graphicData uri="http://schemas.openxmlformats.org/presentationml/2006/ole">
            <mc:AlternateContent xmlns:mc="http://schemas.openxmlformats.org/markup-compatibility/2006">
              <mc:Choice xmlns:v="urn:schemas-microsoft-com:vml" Requires="v">
                <p:oleObj spid="_x0000_s43204" name="Equation" r:id="rId6" imgW="482600" imgH="228600" progId="Equation.3">
                  <p:embed/>
                </p:oleObj>
              </mc:Choice>
              <mc:Fallback>
                <p:oleObj name="Equation" r:id="rId6" imgW="482600" imgH="228600" progId="Equation.3">
                  <p:embed/>
                  <p:pic>
                    <p:nvPicPr>
                      <p:cNvPr id="0" name=""/>
                      <p:cNvPicPr>
                        <a:picLocks noChangeAspect="1" noChangeArrowheads="1"/>
                      </p:cNvPicPr>
                      <p:nvPr/>
                    </p:nvPicPr>
                    <p:blipFill>
                      <a:blip r:embed="rId7"/>
                      <a:srcRect/>
                      <a:stretch>
                        <a:fillRect/>
                      </a:stretch>
                    </p:blipFill>
                    <p:spPr bwMode="auto">
                      <a:xfrm>
                        <a:off x="2563322" y="3005385"/>
                        <a:ext cx="1008063" cy="4778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sp>
        <p:nvSpPr>
          <p:cNvPr id="29" name="TextBox 28"/>
          <p:cNvSpPr txBox="1">
            <a:spLocks noChangeArrowheads="1"/>
          </p:cNvSpPr>
          <p:nvPr/>
        </p:nvSpPr>
        <p:spPr bwMode="auto">
          <a:xfrm>
            <a:off x="3795713" y="2895600"/>
            <a:ext cx="45212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a:t>Find T, force from Bond</a:t>
            </a:r>
            <a:r>
              <a:rPr lang="ja-JP" altLang="en-US"/>
              <a:t>’</a:t>
            </a:r>
            <a:r>
              <a:rPr lang="en-US" altLang="ja-JP"/>
              <a:t>s hand</a:t>
            </a:r>
          </a:p>
          <a:p>
            <a:pPr eaLnBrk="1" hangingPunct="1"/>
            <a:r>
              <a:rPr lang="en-US"/>
              <a:t>FBD of Bond:</a:t>
            </a:r>
          </a:p>
        </p:txBody>
      </p:sp>
      <p:grpSp>
        <p:nvGrpSpPr>
          <p:cNvPr id="2" name="Group 47"/>
          <p:cNvGrpSpPr>
            <a:grpSpLocks/>
          </p:cNvGrpSpPr>
          <p:nvPr/>
        </p:nvGrpSpPr>
        <p:grpSpPr bwMode="auto">
          <a:xfrm>
            <a:off x="4632325" y="3859213"/>
            <a:ext cx="1411288" cy="1554162"/>
            <a:chOff x="6138836" y="4004459"/>
            <a:chExt cx="1513393" cy="1659627"/>
          </a:xfrm>
        </p:grpSpPr>
        <p:sp>
          <p:nvSpPr>
            <p:cNvPr id="30" name="Oval 29"/>
            <p:cNvSpPr/>
            <p:nvPr/>
          </p:nvSpPr>
          <p:spPr>
            <a:xfrm>
              <a:off x="6443558" y="4748663"/>
              <a:ext cx="440909" cy="442455"/>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cxnSp>
          <p:nvCxnSpPr>
            <p:cNvPr id="36" name="Straight Arrow Connector 35"/>
            <p:cNvCxnSpPr/>
            <p:nvPr/>
          </p:nvCxnSpPr>
          <p:spPr>
            <a:xfrm rot="5400000" flipH="1" flipV="1">
              <a:off x="6294467" y="4376558"/>
              <a:ext cx="745900" cy="170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9" name="Straight Arrow Connector 38"/>
            <p:cNvCxnSpPr/>
            <p:nvPr/>
          </p:nvCxnSpPr>
          <p:spPr>
            <a:xfrm rot="16200000" flipH="1">
              <a:off x="6405944" y="5296214"/>
              <a:ext cx="732338" cy="3405"/>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6414" name="TextBox 39"/>
            <p:cNvSpPr txBox="1">
              <a:spLocks noChangeArrowheads="1"/>
            </p:cNvSpPr>
            <p:nvPr/>
          </p:nvSpPr>
          <p:spPr bwMode="auto">
            <a:xfrm>
              <a:off x="6668546" y="4186757"/>
              <a:ext cx="983683" cy="39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t>F</a:t>
              </a:r>
              <a:r>
                <a:rPr lang="en-US" sz="1800" baseline="-25000"/>
                <a:t> </a:t>
              </a:r>
              <a:r>
                <a:rPr lang="en-US" sz="1800"/>
                <a:t>= kx</a:t>
              </a:r>
            </a:p>
          </p:txBody>
        </p:sp>
        <p:sp>
          <p:nvSpPr>
            <p:cNvPr id="16415" name="TextBox 40"/>
            <p:cNvSpPr txBox="1">
              <a:spLocks noChangeArrowheads="1"/>
            </p:cNvSpPr>
            <p:nvPr/>
          </p:nvSpPr>
          <p:spPr bwMode="auto">
            <a:xfrm>
              <a:off x="6179894" y="5190452"/>
              <a:ext cx="527328" cy="39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t>T</a:t>
              </a:r>
            </a:p>
          </p:txBody>
        </p:sp>
        <p:sp>
          <p:nvSpPr>
            <p:cNvPr id="16416" name="TextBox 41"/>
            <p:cNvSpPr txBox="1">
              <a:spLocks noChangeArrowheads="1"/>
            </p:cNvSpPr>
            <p:nvPr/>
          </p:nvSpPr>
          <p:spPr bwMode="auto">
            <a:xfrm>
              <a:off x="6884467" y="5191117"/>
              <a:ext cx="638562" cy="39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t>mg</a:t>
              </a:r>
            </a:p>
          </p:txBody>
        </p:sp>
        <p:cxnSp>
          <p:nvCxnSpPr>
            <p:cNvPr id="43" name="Straight Arrow Connector 42"/>
            <p:cNvCxnSpPr/>
            <p:nvPr/>
          </p:nvCxnSpPr>
          <p:spPr>
            <a:xfrm rot="16200000" flipH="1">
              <a:off x="6194852" y="5296214"/>
              <a:ext cx="732338" cy="3405"/>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45" name="Straight Arrow Connector 44"/>
            <p:cNvCxnSpPr/>
            <p:nvPr/>
          </p:nvCxnSpPr>
          <p:spPr>
            <a:xfrm rot="5400000" flipH="1" flipV="1">
              <a:off x="5863365" y="4279930"/>
              <a:ext cx="552644" cy="170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6419" name="TextBox 46"/>
            <p:cNvSpPr txBox="1">
              <a:spLocks noChangeArrowheads="1"/>
            </p:cNvSpPr>
            <p:nvPr/>
          </p:nvSpPr>
          <p:spPr bwMode="auto">
            <a:xfrm>
              <a:off x="6140425" y="4186757"/>
              <a:ext cx="422016" cy="39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t>+</a:t>
              </a:r>
            </a:p>
          </p:txBody>
        </p:sp>
      </p:grpSp>
      <p:graphicFrame>
        <p:nvGraphicFramePr>
          <p:cNvPr id="49" name="Object 3"/>
          <p:cNvGraphicFramePr>
            <a:graphicFrameLocks noChangeAspect="1"/>
          </p:cNvGraphicFramePr>
          <p:nvPr>
            <p:extLst>
              <p:ext uri="{D42A27DB-BD31-4B8C-83A1-F6EECF244321}">
                <p14:modId xmlns:p14="http://schemas.microsoft.com/office/powerpoint/2010/main" val="107239733"/>
              </p:ext>
            </p:extLst>
          </p:nvPr>
        </p:nvGraphicFramePr>
        <p:xfrm>
          <a:off x="6688138" y="3482975"/>
          <a:ext cx="1249362" cy="415925"/>
        </p:xfrm>
        <a:graphic>
          <a:graphicData uri="http://schemas.openxmlformats.org/presentationml/2006/ole">
            <mc:AlternateContent xmlns:mc="http://schemas.openxmlformats.org/markup-compatibility/2006">
              <mc:Choice xmlns:v="urn:schemas-microsoft-com:vml" Requires="v">
                <p:oleObj spid="_x0000_s43205" name="Equation" r:id="rId8" imgW="609600" imgH="203200" progId="Equation.3">
                  <p:embed/>
                </p:oleObj>
              </mc:Choice>
              <mc:Fallback>
                <p:oleObj name="Equation" r:id="rId8" imgW="609600" imgH="203200" progId="Equation.3">
                  <p:embed/>
                  <p:pic>
                    <p:nvPicPr>
                      <p:cNvPr id="0" name=""/>
                      <p:cNvPicPr>
                        <a:picLocks noChangeAspect="1" noChangeArrowheads="1"/>
                      </p:cNvPicPr>
                      <p:nvPr/>
                    </p:nvPicPr>
                    <p:blipFill>
                      <a:blip r:embed="rId9"/>
                      <a:srcRect/>
                      <a:stretch>
                        <a:fillRect/>
                      </a:stretch>
                    </p:blipFill>
                    <p:spPr bwMode="auto">
                      <a:xfrm>
                        <a:off x="6688138" y="3482975"/>
                        <a:ext cx="1249362" cy="415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sp>
        <p:nvSpPr>
          <p:cNvPr id="50" name="TextBox 49"/>
          <p:cNvSpPr txBox="1">
            <a:spLocks noChangeArrowheads="1"/>
          </p:cNvSpPr>
          <p:nvPr/>
        </p:nvSpPr>
        <p:spPr bwMode="auto">
          <a:xfrm>
            <a:off x="5221288" y="6027738"/>
            <a:ext cx="394811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a:t>Conclusion: Yes, but would that little hook hold?</a:t>
            </a:r>
          </a:p>
        </p:txBody>
      </p:sp>
      <p:grpSp>
        <p:nvGrpSpPr>
          <p:cNvPr id="16396" name="Group 60"/>
          <p:cNvGrpSpPr>
            <a:grpSpLocks/>
          </p:cNvGrpSpPr>
          <p:nvPr/>
        </p:nvGrpSpPr>
        <p:grpSpPr bwMode="auto">
          <a:xfrm>
            <a:off x="0" y="1763713"/>
            <a:ext cx="3106738" cy="3716338"/>
            <a:chOff x="-362" y="1763908"/>
            <a:chExt cx="3106826" cy="3715513"/>
          </a:xfrm>
        </p:grpSpPr>
        <p:sp>
          <p:nvSpPr>
            <p:cNvPr id="16401" name="TextBox 22"/>
            <p:cNvSpPr txBox="1">
              <a:spLocks noChangeArrowheads="1"/>
            </p:cNvSpPr>
            <p:nvPr/>
          </p:nvSpPr>
          <p:spPr bwMode="auto">
            <a:xfrm>
              <a:off x="1034942" y="2060150"/>
              <a:ext cx="144871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dirty="0"/>
                <a:t>L – length</a:t>
              </a:r>
            </a:p>
            <a:p>
              <a:pPr eaLnBrk="1" hangingPunct="1"/>
              <a:r>
                <a:rPr lang="en-US" sz="1800" dirty="0"/>
                <a:t>of bungee</a:t>
              </a:r>
            </a:p>
          </p:txBody>
        </p:sp>
        <p:sp>
          <p:nvSpPr>
            <p:cNvPr id="16402" name="TextBox 23"/>
            <p:cNvSpPr txBox="1">
              <a:spLocks noChangeArrowheads="1"/>
            </p:cNvSpPr>
            <p:nvPr/>
          </p:nvSpPr>
          <p:spPr bwMode="auto">
            <a:xfrm>
              <a:off x="1036531" y="4003219"/>
              <a:ext cx="2069933"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t>x – bungee</a:t>
              </a:r>
            </a:p>
            <a:p>
              <a:pPr eaLnBrk="1" hangingPunct="1"/>
              <a:r>
                <a:rPr lang="en-US" sz="1800"/>
                <a:t>stretch</a:t>
              </a:r>
            </a:p>
            <a:p>
              <a:pPr eaLnBrk="1" hangingPunct="1"/>
              <a:r>
                <a:rPr lang="en-US" sz="1800"/>
                <a:t>distance</a:t>
              </a:r>
            </a:p>
          </p:txBody>
        </p:sp>
        <p:cxnSp>
          <p:nvCxnSpPr>
            <p:cNvPr id="7" name="Straight Connector 6"/>
            <p:cNvCxnSpPr/>
            <p:nvPr/>
          </p:nvCxnSpPr>
          <p:spPr>
            <a:xfrm>
              <a:off x="182206" y="1763908"/>
              <a:ext cx="733446" cy="1587"/>
            </a:xfrm>
            <a:prstGeom prst="line">
              <a:avLst/>
            </a:prstGeom>
            <a:ln w="34925"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5400000">
              <a:off x="-940517" y="3620077"/>
              <a:ext cx="3713925" cy="1587"/>
            </a:xfrm>
            <a:prstGeom prst="line">
              <a:avLst/>
            </a:prstGeom>
            <a:ln w="34925"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915652" y="5477833"/>
              <a:ext cx="700107" cy="1587"/>
            </a:xfrm>
            <a:prstGeom prst="line">
              <a:avLst/>
            </a:prstGeom>
            <a:ln w="34925"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a:off x="712621" y="2467015"/>
              <a:ext cx="1406213" cy="0"/>
            </a:xfrm>
            <a:prstGeom prst="line">
              <a:avLst/>
            </a:prstGeom>
            <a:ln>
              <a:solidFill>
                <a:schemeClr val="tx1"/>
              </a:solidFill>
              <a:headEnd type="stealth" w="med" len="lg"/>
              <a:tailEnd type="stealth" w="med" len="lg"/>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5400000">
              <a:off x="261871" y="4323978"/>
              <a:ext cx="2307713" cy="0"/>
            </a:xfrm>
            <a:prstGeom prst="line">
              <a:avLst/>
            </a:prstGeom>
            <a:ln>
              <a:solidFill>
                <a:schemeClr val="tx1"/>
              </a:solidFill>
              <a:headEnd type="stealth" w="med" len="lg"/>
              <a:tailEnd type="stealth" w="med" len="lg"/>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rot="5400000" flipH="1" flipV="1">
              <a:off x="-331983" y="2467014"/>
              <a:ext cx="1404626" cy="158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p:nvPr/>
          </p:nvCxnSpPr>
          <p:spPr>
            <a:xfrm rot="5400000">
              <a:off x="-631955" y="4477930"/>
              <a:ext cx="1996632" cy="635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6410" name="TextBox 52"/>
            <p:cNvSpPr txBox="1">
              <a:spLocks noChangeArrowheads="1"/>
            </p:cNvSpPr>
            <p:nvPr/>
          </p:nvSpPr>
          <p:spPr bwMode="auto">
            <a:xfrm>
              <a:off x="-362" y="3113703"/>
              <a:ext cx="91512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t>220 m</a:t>
              </a:r>
            </a:p>
          </p:txBody>
        </p:sp>
      </p:grpSp>
      <p:grpSp>
        <p:nvGrpSpPr>
          <p:cNvPr id="4" name="Group 59"/>
          <p:cNvGrpSpPr>
            <a:grpSpLocks/>
          </p:cNvGrpSpPr>
          <p:nvPr/>
        </p:nvGrpSpPr>
        <p:grpSpPr bwMode="auto">
          <a:xfrm>
            <a:off x="361950" y="5675313"/>
            <a:ext cx="2286000" cy="1200150"/>
            <a:chOff x="362684" y="5675007"/>
            <a:chExt cx="2285914" cy="1200328"/>
          </a:xfrm>
        </p:grpSpPr>
        <p:sp>
          <p:nvSpPr>
            <p:cNvPr id="16399" name="TextBox 53"/>
            <p:cNvSpPr txBox="1">
              <a:spLocks noChangeArrowheads="1"/>
            </p:cNvSpPr>
            <p:nvPr/>
          </p:nvSpPr>
          <p:spPr bwMode="auto">
            <a:xfrm>
              <a:off x="362684" y="5675007"/>
              <a:ext cx="2285914" cy="1200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a:t>Low, but Q could make one!</a:t>
              </a:r>
            </a:p>
          </p:txBody>
        </p:sp>
        <p:cxnSp>
          <p:nvCxnSpPr>
            <p:cNvPr id="56" name="Straight Arrow Connector 55"/>
            <p:cNvCxnSpPr/>
            <p:nvPr/>
          </p:nvCxnSpPr>
          <p:spPr>
            <a:xfrm>
              <a:off x="1227839" y="6635586"/>
              <a:ext cx="969926"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grpSp>
      <p:sp>
        <p:nvSpPr>
          <p:cNvPr id="16398" name="Rectangle 36"/>
          <p:cNvSpPr>
            <a:spLocks noChangeArrowheads="1"/>
          </p:cNvSpPr>
          <p:nvPr/>
        </p:nvSpPr>
        <p:spPr bwMode="auto">
          <a:xfrm>
            <a:off x="832457" y="1258888"/>
            <a:ext cx="14351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dirty="0" err="1"/>
              <a:t>m</a:t>
            </a:r>
            <a:r>
              <a:rPr lang="en-US" baseline="-25000" dirty="0" err="1"/>
              <a:t>B</a:t>
            </a:r>
            <a:r>
              <a:rPr lang="en-US" dirty="0"/>
              <a:t> = 100 kg</a:t>
            </a:r>
          </a:p>
        </p:txBody>
      </p:sp>
      <p:graphicFrame>
        <p:nvGraphicFramePr>
          <p:cNvPr id="38" name="Object 2"/>
          <p:cNvGraphicFramePr>
            <a:graphicFrameLocks noChangeAspect="1"/>
          </p:cNvGraphicFramePr>
          <p:nvPr>
            <p:extLst>
              <p:ext uri="{D42A27DB-BD31-4B8C-83A1-F6EECF244321}">
                <p14:modId xmlns:p14="http://schemas.microsoft.com/office/powerpoint/2010/main" val="621912225"/>
              </p:ext>
            </p:extLst>
          </p:nvPr>
        </p:nvGraphicFramePr>
        <p:xfrm>
          <a:off x="2563322" y="3552089"/>
          <a:ext cx="1087437" cy="477837"/>
        </p:xfrm>
        <a:graphic>
          <a:graphicData uri="http://schemas.openxmlformats.org/presentationml/2006/ole">
            <mc:AlternateContent xmlns:mc="http://schemas.openxmlformats.org/markup-compatibility/2006">
              <mc:Choice xmlns:v="urn:schemas-microsoft-com:vml" Requires="v">
                <p:oleObj spid="_x0000_s43206" name="Equation" r:id="rId10" imgW="520700" imgH="228600" progId="Equation.3">
                  <p:embed/>
                </p:oleObj>
              </mc:Choice>
              <mc:Fallback>
                <p:oleObj name="Equation" r:id="rId10" imgW="520700" imgH="228600" progId="Equation.3">
                  <p:embed/>
                  <p:pic>
                    <p:nvPicPr>
                      <p:cNvPr id="0" name=""/>
                      <p:cNvPicPr>
                        <a:picLocks noChangeAspect="1" noChangeArrowheads="1"/>
                      </p:cNvPicPr>
                      <p:nvPr/>
                    </p:nvPicPr>
                    <p:blipFill>
                      <a:blip r:embed="rId11"/>
                      <a:srcRect/>
                      <a:stretch>
                        <a:fillRect/>
                      </a:stretch>
                    </p:blipFill>
                    <p:spPr bwMode="auto">
                      <a:xfrm>
                        <a:off x="2563322" y="3552089"/>
                        <a:ext cx="1087437" cy="4778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graphicFrame>
        <p:nvGraphicFramePr>
          <p:cNvPr id="40" name="Object 2"/>
          <p:cNvGraphicFramePr>
            <a:graphicFrameLocks noChangeAspect="1"/>
          </p:cNvGraphicFramePr>
          <p:nvPr>
            <p:extLst>
              <p:ext uri="{D42A27DB-BD31-4B8C-83A1-F6EECF244321}">
                <p14:modId xmlns:p14="http://schemas.microsoft.com/office/powerpoint/2010/main" val="2691609115"/>
              </p:ext>
            </p:extLst>
          </p:nvPr>
        </p:nvGraphicFramePr>
        <p:xfrm>
          <a:off x="2647950" y="3987819"/>
          <a:ext cx="1592263" cy="822325"/>
        </p:xfrm>
        <a:graphic>
          <a:graphicData uri="http://schemas.openxmlformats.org/presentationml/2006/ole">
            <mc:AlternateContent xmlns:mc="http://schemas.openxmlformats.org/markup-compatibility/2006">
              <mc:Choice xmlns:v="urn:schemas-microsoft-com:vml" Requires="v">
                <p:oleObj spid="_x0000_s43207" name="Equation" r:id="rId12" imgW="762000" imgH="393700" progId="Equation.3">
                  <p:embed/>
                </p:oleObj>
              </mc:Choice>
              <mc:Fallback>
                <p:oleObj name="Equation" r:id="rId12" imgW="762000" imgH="393700" progId="Equation.3">
                  <p:embed/>
                  <p:pic>
                    <p:nvPicPr>
                      <p:cNvPr id="0" name=""/>
                      <p:cNvPicPr>
                        <a:picLocks noChangeAspect="1" noChangeArrowheads="1"/>
                      </p:cNvPicPr>
                      <p:nvPr/>
                    </p:nvPicPr>
                    <p:blipFill>
                      <a:blip r:embed="rId13"/>
                      <a:srcRect/>
                      <a:stretch>
                        <a:fillRect/>
                      </a:stretch>
                    </p:blipFill>
                    <p:spPr bwMode="auto">
                      <a:xfrm>
                        <a:off x="2647950" y="3987819"/>
                        <a:ext cx="1592263" cy="822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graphicFrame>
        <p:nvGraphicFramePr>
          <p:cNvPr id="41" name="Object 2"/>
          <p:cNvGraphicFramePr>
            <a:graphicFrameLocks noChangeAspect="1"/>
          </p:cNvGraphicFramePr>
          <p:nvPr>
            <p:extLst>
              <p:ext uri="{D42A27DB-BD31-4B8C-83A1-F6EECF244321}">
                <p14:modId xmlns:p14="http://schemas.microsoft.com/office/powerpoint/2010/main" val="2467377775"/>
              </p:ext>
            </p:extLst>
          </p:nvPr>
        </p:nvGraphicFramePr>
        <p:xfrm>
          <a:off x="2356457" y="4727574"/>
          <a:ext cx="1325563" cy="822325"/>
        </p:xfrm>
        <a:graphic>
          <a:graphicData uri="http://schemas.openxmlformats.org/presentationml/2006/ole">
            <mc:AlternateContent xmlns:mc="http://schemas.openxmlformats.org/markup-compatibility/2006">
              <mc:Choice xmlns:v="urn:schemas-microsoft-com:vml" Requires="v">
                <p:oleObj spid="_x0000_s43208" name="Equation" r:id="rId14" imgW="635000" imgH="393700" progId="Equation.3">
                  <p:embed/>
                </p:oleObj>
              </mc:Choice>
              <mc:Fallback>
                <p:oleObj name="Equation" r:id="rId14" imgW="635000" imgH="393700" progId="Equation.3">
                  <p:embed/>
                  <p:pic>
                    <p:nvPicPr>
                      <p:cNvPr id="0" name=""/>
                      <p:cNvPicPr>
                        <a:picLocks noChangeAspect="1" noChangeArrowheads="1"/>
                      </p:cNvPicPr>
                      <p:nvPr/>
                    </p:nvPicPr>
                    <p:blipFill>
                      <a:blip r:embed="rId15"/>
                      <a:srcRect/>
                      <a:stretch>
                        <a:fillRect/>
                      </a:stretch>
                    </p:blipFill>
                    <p:spPr bwMode="auto">
                      <a:xfrm>
                        <a:off x="2356457" y="4727574"/>
                        <a:ext cx="1325563" cy="822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graphicFrame>
        <p:nvGraphicFramePr>
          <p:cNvPr id="42" name="Object 2"/>
          <p:cNvGraphicFramePr>
            <a:graphicFrameLocks noChangeAspect="1"/>
          </p:cNvGraphicFramePr>
          <p:nvPr>
            <p:extLst>
              <p:ext uri="{D42A27DB-BD31-4B8C-83A1-F6EECF244321}">
                <p14:modId xmlns:p14="http://schemas.microsoft.com/office/powerpoint/2010/main" val="1372287711"/>
              </p:ext>
            </p:extLst>
          </p:nvPr>
        </p:nvGraphicFramePr>
        <p:xfrm>
          <a:off x="2439989" y="5575300"/>
          <a:ext cx="2784475" cy="1300163"/>
        </p:xfrm>
        <a:graphic>
          <a:graphicData uri="http://schemas.openxmlformats.org/presentationml/2006/ole">
            <mc:AlternateContent xmlns:mc="http://schemas.openxmlformats.org/markup-compatibility/2006">
              <mc:Choice xmlns:v="urn:schemas-microsoft-com:vml" Requires="v">
                <p:oleObj spid="_x0000_s43209" name="Equation" r:id="rId16" imgW="1333500" imgH="622300" progId="Equation.3">
                  <p:embed/>
                </p:oleObj>
              </mc:Choice>
              <mc:Fallback>
                <p:oleObj name="Equation" r:id="rId16" imgW="1333500" imgH="622300" progId="Equation.3">
                  <p:embed/>
                  <p:pic>
                    <p:nvPicPr>
                      <p:cNvPr id="0" name=""/>
                      <p:cNvPicPr>
                        <a:picLocks noChangeAspect="1" noChangeArrowheads="1"/>
                      </p:cNvPicPr>
                      <p:nvPr/>
                    </p:nvPicPr>
                    <p:blipFill>
                      <a:blip r:embed="rId17"/>
                      <a:srcRect/>
                      <a:stretch>
                        <a:fillRect/>
                      </a:stretch>
                    </p:blipFill>
                    <p:spPr bwMode="auto">
                      <a:xfrm>
                        <a:off x="2439989" y="5575300"/>
                        <a:ext cx="2784475" cy="1300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graphicFrame>
        <p:nvGraphicFramePr>
          <p:cNvPr id="46" name="Object 3"/>
          <p:cNvGraphicFramePr>
            <a:graphicFrameLocks noChangeAspect="1"/>
          </p:cNvGraphicFramePr>
          <p:nvPr>
            <p:extLst>
              <p:ext uri="{D42A27DB-BD31-4B8C-83A1-F6EECF244321}">
                <p14:modId xmlns:p14="http://schemas.microsoft.com/office/powerpoint/2010/main" val="2348481246"/>
              </p:ext>
            </p:extLst>
          </p:nvPr>
        </p:nvGraphicFramePr>
        <p:xfrm>
          <a:off x="6403711" y="4003521"/>
          <a:ext cx="1952625" cy="415925"/>
        </p:xfrm>
        <a:graphic>
          <a:graphicData uri="http://schemas.openxmlformats.org/presentationml/2006/ole">
            <mc:AlternateContent xmlns:mc="http://schemas.openxmlformats.org/markup-compatibility/2006">
              <mc:Choice xmlns:v="urn:schemas-microsoft-com:vml" Requires="v">
                <p:oleObj spid="_x0000_s43210" name="Equation" r:id="rId18" imgW="952500" imgH="203200" progId="Equation.3">
                  <p:embed/>
                </p:oleObj>
              </mc:Choice>
              <mc:Fallback>
                <p:oleObj name="Equation" r:id="rId18" imgW="952500" imgH="203200" progId="Equation.3">
                  <p:embed/>
                  <p:pic>
                    <p:nvPicPr>
                      <p:cNvPr id="0" name=""/>
                      <p:cNvPicPr>
                        <a:picLocks noChangeAspect="1" noChangeArrowheads="1"/>
                      </p:cNvPicPr>
                      <p:nvPr/>
                    </p:nvPicPr>
                    <p:blipFill>
                      <a:blip r:embed="rId19"/>
                      <a:srcRect/>
                      <a:stretch>
                        <a:fillRect/>
                      </a:stretch>
                    </p:blipFill>
                    <p:spPr bwMode="auto">
                      <a:xfrm>
                        <a:off x="6403711" y="4003521"/>
                        <a:ext cx="1952625" cy="415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graphicFrame>
        <p:nvGraphicFramePr>
          <p:cNvPr id="47" name="Object 3"/>
          <p:cNvGraphicFramePr>
            <a:graphicFrameLocks noChangeAspect="1"/>
          </p:cNvGraphicFramePr>
          <p:nvPr>
            <p:extLst>
              <p:ext uri="{D42A27DB-BD31-4B8C-83A1-F6EECF244321}">
                <p14:modId xmlns:p14="http://schemas.microsoft.com/office/powerpoint/2010/main" val="1852809840"/>
              </p:ext>
            </p:extLst>
          </p:nvPr>
        </p:nvGraphicFramePr>
        <p:xfrm>
          <a:off x="6568653" y="4557713"/>
          <a:ext cx="1535112" cy="415925"/>
        </p:xfrm>
        <a:graphic>
          <a:graphicData uri="http://schemas.openxmlformats.org/presentationml/2006/ole">
            <mc:AlternateContent xmlns:mc="http://schemas.openxmlformats.org/markup-compatibility/2006">
              <mc:Choice xmlns:v="urn:schemas-microsoft-com:vml" Requires="v">
                <p:oleObj spid="_x0000_s43211" name="Equation" r:id="rId20" imgW="749300" imgH="203200" progId="Equation.3">
                  <p:embed/>
                </p:oleObj>
              </mc:Choice>
              <mc:Fallback>
                <p:oleObj name="Equation" r:id="rId20" imgW="749300" imgH="203200" progId="Equation.3">
                  <p:embed/>
                  <p:pic>
                    <p:nvPicPr>
                      <p:cNvPr id="0" name=""/>
                      <p:cNvPicPr>
                        <a:picLocks noChangeAspect="1" noChangeArrowheads="1"/>
                      </p:cNvPicPr>
                      <p:nvPr/>
                    </p:nvPicPr>
                    <p:blipFill>
                      <a:blip r:embed="rId21"/>
                      <a:srcRect/>
                      <a:stretch>
                        <a:fillRect/>
                      </a:stretch>
                    </p:blipFill>
                    <p:spPr bwMode="auto">
                      <a:xfrm>
                        <a:off x="6568653" y="4557713"/>
                        <a:ext cx="1535112" cy="415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graphicFrame>
        <p:nvGraphicFramePr>
          <p:cNvPr id="48" name="Object 3"/>
          <p:cNvGraphicFramePr>
            <a:graphicFrameLocks noChangeAspect="1"/>
          </p:cNvGraphicFramePr>
          <p:nvPr>
            <p:extLst>
              <p:ext uri="{D42A27DB-BD31-4B8C-83A1-F6EECF244321}">
                <p14:modId xmlns:p14="http://schemas.microsoft.com/office/powerpoint/2010/main" val="139475563"/>
              </p:ext>
            </p:extLst>
          </p:nvPr>
        </p:nvGraphicFramePr>
        <p:xfrm>
          <a:off x="6157822" y="5143501"/>
          <a:ext cx="2706688" cy="884237"/>
        </p:xfrm>
        <a:graphic>
          <a:graphicData uri="http://schemas.openxmlformats.org/presentationml/2006/ole">
            <mc:AlternateContent xmlns:mc="http://schemas.openxmlformats.org/markup-compatibility/2006">
              <mc:Choice xmlns:v="urn:schemas-microsoft-com:vml" Requires="v">
                <p:oleObj spid="_x0000_s43212" name="Equation" r:id="rId22" imgW="1320800" imgH="431800" progId="Equation.3">
                  <p:embed/>
                </p:oleObj>
              </mc:Choice>
              <mc:Fallback>
                <p:oleObj name="Equation" r:id="rId22" imgW="1320800" imgH="431800" progId="Equation.3">
                  <p:embed/>
                  <p:pic>
                    <p:nvPicPr>
                      <p:cNvPr id="0" name=""/>
                      <p:cNvPicPr>
                        <a:picLocks noChangeAspect="1" noChangeArrowheads="1"/>
                      </p:cNvPicPr>
                      <p:nvPr/>
                    </p:nvPicPr>
                    <p:blipFill>
                      <a:blip r:embed="rId23"/>
                      <a:srcRect/>
                      <a:stretch>
                        <a:fillRect/>
                      </a:stretch>
                    </p:blipFill>
                    <p:spPr bwMode="auto">
                      <a:xfrm>
                        <a:off x="6157822" y="5143501"/>
                        <a:ext cx="2706688" cy="8842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sp>
        <p:nvSpPr>
          <p:cNvPr id="44" name="TextBox 43">
            <a:hlinkClick r:id="rId24" action="ppaction://hlinksldjump"/>
          </p:cNvPr>
          <p:cNvSpPr txBox="1"/>
          <p:nvPr/>
        </p:nvSpPr>
        <p:spPr>
          <a:xfrm>
            <a:off x="8243794" y="6396335"/>
            <a:ext cx="886012" cy="461665"/>
          </a:xfrm>
          <a:prstGeom prst="rect">
            <a:avLst/>
          </a:prstGeom>
          <a:noFill/>
        </p:spPr>
        <p:txBody>
          <a:bodyPr wrap="square" rtlCol="0">
            <a:spAutoFit/>
          </a:bodyPr>
          <a:lstStyle/>
          <a:p>
            <a:r>
              <a:rPr lang="en-US" dirty="0" smtClean="0">
                <a:hlinkClick r:id="rId24" action="ppaction://hlinksldjump"/>
              </a:rPr>
              <a:t>Back</a:t>
            </a:r>
            <a:endParaRPr lang="en-U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46"/>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47"/>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48"/>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7" grpId="0"/>
      <p:bldP spid="29" grpId="0"/>
      <p:bldP spid="5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347201" y="0"/>
            <a:ext cx="7634111" cy="703263"/>
          </a:xfrm>
        </p:spPr>
        <p:txBody>
          <a:bodyPr/>
          <a:lstStyle/>
          <a:p>
            <a:r>
              <a:rPr lang="en-US" dirty="0" smtClean="0">
                <a:ea typeface="ＭＳ Ｐゴシック" charset="-128"/>
                <a:cs typeface="ＭＳ Ｐゴシック" charset="-128"/>
              </a:rPr>
              <a:t>Circular Motion and Rotation</a:t>
            </a:r>
          </a:p>
        </p:txBody>
      </p:sp>
      <p:sp>
        <p:nvSpPr>
          <p:cNvPr id="23555" name="Content Placeholder 2"/>
          <p:cNvSpPr>
            <a:spLocks noGrp="1"/>
          </p:cNvSpPr>
          <p:nvPr>
            <p:ph idx="1"/>
          </p:nvPr>
        </p:nvSpPr>
        <p:spPr>
          <a:xfrm>
            <a:off x="173038" y="703263"/>
            <a:ext cx="8229600" cy="4525962"/>
          </a:xfrm>
        </p:spPr>
        <p:txBody>
          <a:bodyPr/>
          <a:lstStyle/>
          <a:p>
            <a:r>
              <a:rPr lang="en-US" dirty="0">
                <a:ea typeface="ＭＳ Ｐゴシック" charset="-128"/>
                <a:cs typeface="ＭＳ Ｐゴシック" charset="-128"/>
              </a:rPr>
              <a:t>C</a:t>
            </a:r>
            <a:r>
              <a:rPr lang="en-US" dirty="0" smtClean="0">
                <a:ea typeface="ＭＳ Ｐゴシック" charset="-128"/>
                <a:cs typeface="ＭＳ Ｐゴシック" charset="-128"/>
              </a:rPr>
              <a:t>entripetal Acceleration</a:t>
            </a:r>
            <a:endParaRPr lang="en-US" dirty="0" smtClean="0">
              <a:ea typeface="ＭＳ Ｐゴシック" charset="-128"/>
              <a:cs typeface="ＭＳ Ｐゴシック" charset="-128"/>
              <a:hlinkClick r:id="rId6"/>
            </a:endParaRPr>
          </a:p>
          <a:p>
            <a:r>
              <a:rPr lang="en-US" dirty="0" smtClean="0">
                <a:ea typeface="ＭＳ Ｐゴシック" charset="-128"/>
                <a:cs typeface="ＭＳ Ｐゴシック" charset="-128"/>
              </a:rPr>
              <a:t>Broomball</a:t>
            </a:r>
          </a:p>
          <a:p>
            <a:r>
              <a:rPr lang="en-US" dirty="0" smtClean="0">
                <a:ea typeface="ＭＳ Ｐゴシック" charset="-128"/>
                <a:cs typeface="ＭＳ Ｐゴシック" charset="-128"/>
              </a:rPr>
              <a:t>Flying </a:t>
            </a:r>
            <a:r>
              <a:rPr lang="en-US" dirty="0" smtClean="0">
                <a:ea typeface="ＭＳ Ｐゴシック" charset="-128"/>
                <a:cs typeface="ＭＳ Ｐゴシック" charset="-128"/>
              </a:rPr>
              <a:t>Pig (lab 35)/</a:t>
            </a:r>
            <a:r>
              <a:rPr lang="en-US" dirty="0" smtClean="0">
                <a:ea typeface="ＭＳ Ｐゴシック" charset="-128"/>
                <a:cs typeface="ＭＳ Ｐゴシック" charset="-128"/>
                <a:hlinkClick r:id="rId7" action="ppaction://hlinksldjump"/>
              </a:rPr>
              <a:t>Banked Turns</a:t>
            </a:r>
            <a:endParaRPr lang="en-US" dirty="0" smtClean="0">
              <a:ea typeface="ＭＳ Ｐゴシック" charset="-128"/>
              <a:cs typeface="ＭＳ Ｐゴシック" charset="-128"/>
            </a:endParaRPr>
          </a:p>
          <a:p>
            <a:r>
              <a:rPr lang="en-US" dirty="0" smtClean="0">
                <a:ea typeface="ＭＳ Ｐゴシック" charset="-128"/>
                <a:cs typeface="ＭＳ Ｐゴシック" charset="-128"/>
                <a:hlinkClick r:id="rId8" action="ppaction://hlinksldjump"/>
              </a:rPr>
              <a:t>The Rotor</a:t>
            </a:r>
            <a:endParaRPr lang="en-US" dirty="0" smtClean="0">
              <a:ea typeface="ＭＳ Ｐゴシック" charset="-128"/>
              <a:cs typeface="ＭＳ Ｐゴシック" charset="-128"/>
            </a:endParaRPr>
          </a:p>
          <a:p>
            <a:r>
              <a:rPr lang="en-US" dirty="0" smtClean="0">
                <a:ea typeface="ＭＳ Ｐゴシック" charset="-128"/>
                <a:cs typeface="ＭＳ Ｐゴシック" charset="-128"/>
                <a:hlinkClick r:id="rId9" action="ppaction://hlinksldjump"/>
              </a:rPr>
              <a:t>2001 Artificial Gravity</a:t>
            </a:r>
            <a:endParaRPr lang="en-US" dirty="0" smtClean="0">
              <a:ea typeface="ＭＳ Ｐゴシック" charset="-128"/>
              <a:cs typeface="ＭＳ Ｐゴシック" charset="-128"/>
            </a:endParaRPr>
          </a:p>
          <a:p>
            <a:r>
              <a:rPr lang="en-US" dirty="0" smtClean="0">
                <a:ea typeface="ＭＳ Ｐゴシック" charset="-128"/>
                <a:cs typeface="ＭＳ Ｐゴシック" charset="-128"/>
              </a:rPr>
              <a:t>Rotational Derby (Lab 40</a:t>
            </a:r>
            <a:r>
              <a:rPr lang="en-US" dirty="0" smtClean="0">
                <a:ea typeface="ＭＳ Ｐゴシック" charset="-128"/>
                <a:cs typeface="ＭＳ Ｐゴシック" charset="-128"/>
              </a:rPr>
              <a:t>)</a:t>
            </a:r>
          </a:p>
          <a:p>
            <a:r>
              <a:rPr lang="en-US" dirty="0" smtClean="0">
                <a:ea typeface="ＭＳ Ｐゴシック" charset="-128"/>
                <a:cs typeface="ＭＳ Ｐゴシック" charset="-128"/>
              </a:rPr>
              <a:t>Skylab</a:t>
            </a:r>
            <a:endParaRPr lang="en-US" dirty="0" smtClean="0">
              <a:ea typeface="ＭＳ Ｐゴシック" charset="-128"/>
              <a:cs typeface="ＭＳ Ｐゴシック" charset="-128"/>
            </a:endParaRPr>
          </a:p>
        </p:txBody>
      </p:sp>
      <p:pic>
        <p:nvPicPr>
          <p:cNvPr id="23557" name="Picture 5" descr="CIMG0236.JPG"/>
          <p:cNvPicPr>
            <a:picLocks noChangeAspect="1"/>
          </p:cNvPicPr>
          <p:nvPr/>
        </p:nvPicPr>
        <p:blipFill>
          <a:blip r:embed="rId10"/>
          <a:srcRect l="36642" t="5421" r="16795"/>
          <a:stretch>
            <a:fillRect/>
          </a:stretch>
        </p:blipFill>
        <p:spPr bwMode="auto">
          <a:xfrm>
            <a:off x="5493918" y="2438686"/>
            <a:ext cx="1172232" cy="1589307"/>
          </a:xfrm>
          <a:prstGeom prst="rect">
            <a:avLst/>
          </a:prstGeom>
          <a:noFill/>
          <a:ln w="9525">
            <a:noFill/>
            <a:miter lim="800000"/>
            <a:headEnd/>
            <a:tailEnd/>
          </a:ln>
        </p:spPr>
      </p:pic>
      <p:pic>
        <p:nvPicPr>
          <p:cNvPr id="23558" name="Picture 7" descr="CIMG0249.JPG"/>
          <p:cNvPicPr>
            <a:picLocks noChangeAspect="1"/>
          </p:cNvPicPr>
          <p:nvPr/>
        </p:nvPicPr>
        <p:blipFill>
          <a:blip r:embed="rId11"/>
          <a:srcRect/>
          <a:stretch>
            <a:fillRect/>
          </a:stretch>
        </p:blipFill>
        <p:spPr bwMode="auto">
          <a:xfrm>
            <a:off x="4872278" y="3809734"/>
            <a:ext cx="2673350" cy="1782762"/>
          </a:xfrm>
          <a:prstGeom prst="rect">
            <a:avLst/>
          </a:prstGeom>
          <a:noFill/>
          <a:ln w="9525">
            <a:noFill/>
            <a:miter lim="800000"/>
            <a:headEnd/>
            <a:tailEnd/>
          </a:ln>
        </p:spPr>
      </p:pic>
      <p:pic>
        <p:nvPicPr>
          <p:cNvPr id="23559" name="Picture 8" descr="CIMG2296.JPG"/>
          <p:cNvPicPr>
            <a:picLocks noChangeAspect="1"/>
          </p:cNvPicPr>
          <p:nvPr/>
        </p:nvPicPr>
        <p:blipFill>
          <a:blip r:embed="rId12"/>
          <a:srcRect l="12415" r="12007"/>
          <a:stretch>
            <a:fillRect/>
          </a:stretch>
        </p:blipFill>
        <p:spPr bwMode="auto">
          <a:xfrm>
            <a:off x="7141232" y="5088010"/>
            <a:ext cx="2002768" cy="1769990"/>
          </a:xfrm>
          <a:prstGeom prst="rect">
            <a:avLst/>
          </a:prstGeom>
          <a:noFill/>
          <a:ln w="9525">
            <a:noFill/>
            <a:miter lim="800000"/>
            <a:headEnd/>
            <a:tailEnd/>
          </a:ln>
        </p:spPr>
      </p:pic>
      <p:pic>
        <p:nvPicPr>
          <p:cNvPr id="23560" name="Picture 8" descr="/Users/admin/Desktop/VASS-AP-Workshop/Circular Motion/broomball1.MOV">
            <a:hlinkClick r:id="" action="ppaction://media"/>
          </p:cNvPr>
          <p:cNvPicPr/>
          <p:nvPr>
            <a:videoFile r:link="rId2"/>
            <p:extLst>
              <p:ext uri="{DAA4B4D4-6D71-4841-9C94-3DE7FCFB9230}">
                <p14:media xmlns:p14="http://schemas.microsoft.com/office/powerpoint/2010/main" r:link="rId1"/>
              </p:ext>
            </p:extLst>
          </p:nvPr>
        </p:nvPicPr>
        <p:blipFill>
          <a:blip r:embed="rId13"/>
          <a:srcRect/>
          <a:stretch>
            <a:fillRect/>
          </a:stretch>
        </p:blipFill>
        <p:spPr bwMode="auto">
          <a:xfrm>
            <a:off x="6757106" y="703263"/>
            <a:ext cx="2412118" cy="1213555"/>
          </a:xfrm>
          <a:prstGeom prst="rect">
            <a:avLst/>
          </a:prstGeom>
          <a:noFill/>
          <a:ln w="9525">
            <a:noFill/>
            <a:miter lim="800000"/>
            <a:headEnd/>
            <a:tailEnd/>
          </a:ln>
        </p:spPr>
      </p:pic>
      <p:pic>
        <p:nvPicPr>
          <p:cNvPr id="9" name="Picture 4"/>
          <p:cNvPicPr>
            <a:picLocks noChangeAspect="1"/>
          </p:cNvPicPr>
          <p:nvPr/>
        </p:nvPicPr>
        <p:blipFill>
          <a:blip r:embed="rId14"/>
          <a:srcRect/>
          <a:stretch>
            <a:fillRect/>
          </a:stretch>
        </p:blipFill>
        <p:spPr bwMode="auto">
          <a:xfrm>
            <a:off x="29457" y="5166679"/>
            <a:ext cx="2945518" cy="1607102"/>
          </a:xfrm>
          <a:prstGeom prst="rect">
            <a:avLst/>
          </a:prstGeom>
          <a:noFill/>
          <a:ln w="9525">
            <a:noFill/>
            <a:miter lim="800000"/>
            <a:headEnd/>
            <a:tailEnd/>
          </a:ln>
        </p:spPr>
      </p:pic>
      <p:pic>
        <p:nvPicPr>
          <p:cNvPr id="10" name="Picture 3"/>
          <p:cNvPicPr>
            <a:picLocks noChangeAspect="1"/>
          </p:cNvPicPr>
          <p:nvPr/>
        </p:nvPicPr>
        <p:blipFill>
          <a:blip r:embed="rId15">
            <a:extLst>
              <a:ext uri="{28A0092B-C50C-407E-A947-70E740481C1C}">
                <a14:useLocalDpi xmlns:a14="http://schemas.microsoft.com/office/drawing/2010/main" val="0"/>
              </a:ext>
            </a:extLst>
          </a:blip>
          <a:srcRect l="1163" t="7861" r="1163" b="5667"/>
          <a:stretch>
            <a:fillRect/>
          </a:stretch>
        </p:blipFill>
        <p:spPr bwMode="auto">
          <a:xfrm>
            <a:off x="3664522" y="5592496"/>
            <a:ext cx="2415512" cy="1265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descr="broomballcourse.jpg"/>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6902450" y="2079802"/>
            <a:ext cx="2241550" cy="2241550"/>
          </a:xfrm>
          <a:prstGeom prst="rect">
            <a:avLst/>
          </a:prstGeom>
        </p:spPr>
      </p:pic>
      <p:pic>
        <p:nvPicPr>
          <p:cNvPr id="3" name="AllObjectsSloMO.MOV">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17"/>
          <a:stretch>
            <a:fillRect/>
          </a:stretch>
        </p:blipFill>
        <p:spPr>
          <a:xfrm>
            <a:off x="2243295" y="4187986"/>
            <a:ext cx="1872680" cy="140451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23560"/>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3560"/>
                                        </p:tgtEl>
                                      </p:cBhvr>
                                    </p:cmd>
                                  </p:childTnLst>
                                </p:cTn>
                              </p:par>
                            </p:childTnLst>
                          </p:cTn>
                        </p:par>
                      </p:childTnLst>
                    </p:cTn>
                  </p:par>
                </p:childTnLst>
              </p:cTn>
              <p:nextCondLst>
                <p:cond evt="onClick" delay="0">
                  <p:tgtEl>
                    <p:spTgt spid="23560"/>
                  </p:tgtEl>
                </p:cond>
              </p:nextCondLst>
            </p:seq>
            <p:video fullScrn="1">
              <p:cMediaNode>
                <p:cTn id="7" fill="hold" display="0">
                  <p:stCondLst>
                    <p:cond delay="indefinite"/>
                  </p:stCondLst>
                  <p:endCondLst>
                    <p:cond evt="onNext" delay="0">
                      <p:tgtEl>
                        <p:sldTgt/>
                      </p:tgtEl>
                    </p:cond>
                    <p:cond evt="onPrev" delay="0">
                      <p:tgtEl>
                        <p:sldTgt/>
                      </p:tgtEl>
                    </p:cond>
                  </p:endCondLst>
                </p:cTn>
                <p:tgtEl>
                  <p:spTgt spid="23560"/>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video fullScrn="1">
              <p:cMediaNode vol="80000">
                <p:cTn id="13" fill="hold" display="0">
                  <p:stCondLst>
                    <p:cond delay="indefinite"/>
                  </p:stCondLst>
                </p:cTn>
                <p:tgtEl>
                  <p:spTgt spid="3"/>
                </p:tgtEl>
              </p:cMediaNode>
            </p:vide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Object 2"/>
          <p:cNvGraphicFramePr>
            <a:graphicFrameLocks noChangeAspect="1"/>
          </p:cNvGraphicFramePr>
          <p:nvPr/>
        </p:nvGraphicFramePr>
        <p:xfrm>
          <a:off x="2954338" y="1184275"/>
          <a:ext cx="6189662" cy="3043238"/>
        </p:xfrm>
        <a:graphic>
          <a:graphicData uri="http://schemas.openxmlformats.org/presentationml/2006/ole">
            <mc:AlternateContent xmlns:mc="http://schemas.openxmlformats.org/markup-compatibility/2006">
              <mc:Choice xmlns:v="urn:schemas-microsoft-com:vml" Requires="v">
                <p:oleObj spid="_x0000_s44079" name="Equation" r:id="rId3" imgW="3022600" imgH="1485900" progId="Equation.3">
                  <p:embed/>
                </p:oleObj>
              </mc:Choice>
              <mc:Fallback>
                <p:oleObj name="Equation" r:id="rId3" imgW="3022600" imgH="14859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54338" y="1184275"/>
                        <a:ext cx="6189662" cy="30432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sp>
        <p:nvSpPr>
          <p:cNvPr id="18434" name="Title 1"/>
          <p:cNvSpPr>
            <a:spLocks noGrp="1"/>
          </p:cNvSpPr>
          <p:nvPr>
            <p:ph type="title"/>
          </p:nvPr>
        </p:nvSpPr>
        <p:spPr>
          <a:xfrm>
            <a:off x="284163" y="-57150"/>
            <a:ext cx="8229600" cy="663575"/>
          </a:xfrm>
        </p:spPr>
        <p:txBody>
          <a:bodyPr/>
          <a:lstStyle/>
          <a:p>
            <a:pPr algn="l"/>
            <a:r>
              <a:rPr lang="en-US">
                <a:latin typeface="Calibri" charset="0"/>
                <a:ea typeface="ＭＳ Ｐゴシック" charset="0"/>
                <a:cs typeface="ＭＳ Ｐゴシック" charset="0"/>
              </a:rPr>
              <a:t>More Bond Bungee Analysis</a:t>
            </a:r>
          </a:p>
        </p:txBody>
      </p:sp>
      <p:pic>
        <p:nvPicPr>
          <p:cNvPr id="18435" name="Picture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31775" y="1068388"/>
            <a:ext cx="2540000" cy="1722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6" name="TextBox 4"/>
          <p:cNvSpPr txBox="1">
            <a:spLocks noChangeArrowheads="1"/>
          </p:cNvSpPr>
          <p:nvPr/>
        </p:nvSpPr>
        <p:spPr bwMode="auto">
          <a:xfrm>
            <a:off x="231775" y="606425"/>
            <a:ext cx="8686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a:t>What was Bond</a:t>
            </a:r>
            <a:r>
              <a:rPr lang="ja-JP" altLang="en-US"/>
              <a:t>’</a:t>
            </a:r>
            <a:r>
              <a:rPr lang="en-US" altLang="ja-JP"/>
              <a:t>s Maximum Velocity? (Ignore Air Resistance)</a:t>
            </a:r>
            <a:endParaRPr lang="en-US"/>
          </a:p>
        </p:txBody>
      </p:sp>
      <p:sp>
        <p:nvSpPr>
          <p:cNvPr id="6" name="TextBox 5"/>
          <p:cNvSpPr txBox="1">
            <a:spLocks noChangeArrowheads="1"/>
          </p:cNvSpPr>
          <p:nvPr/>
        </p:nvSpPr>
        <p:spPr bwMode="auto">
          <a:xfrm>
            <a:off x="3303588" y="1220788"/>
            <a:ext cx="5383212"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a:t>When did Bond Have Max velocity?</a:t>
            </a:r>
          </a:p>
          <a:p>
            <a:pPr eaLnBrk="1" hangingPunct="1"/>
            <a:r>
              <a:rPr lang="en-US"/>
              <a:t>	A. Before the bungee stretched</a:t>
            </a:r>
          </a:p>
          <a:p>
            <a:pPr eaLnBrk="1" hangingPunct="1"/>
            <a:r>
              <a:rPr lang="en-US"/>
              <a:t>	B. Just as bungee started stretching</a:t>
            </a:r>
          </a:p>
          <a:p>
            <a:pPr eaLnBrk="1" hangingPunct="1"/>
            <a:r>
              <a:rPr lang="en-US"/>
              <a:t>	C. After bungee started stretching</a:t>
            </a:r>
          </a:p>
        </p:txBody>
      </p:sp>
      <p:sp>
        <p:nvSpPr>
          <p:cNvPr id="7" name="Rectangle 6"/>
          <p:cNvSpPr/>
          <p:nvPr/>
        </p:nvSpPr>
        <p:spPr>
          <a:xfrm>
            <a:off x="3789363" y="2287588"/>
            <a:ext cx="4724400" cy="503237"/>
          </a:xfrm>
          <a:prstGeom prst="rect">
            <a:avLst/>
          </a:prstGeom>
          <a:solidFill>
            <a:srgbClr val="FF0000">
              <a:alpha val="13000"/>
            </a:srgb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nvGrpSpPr>
          <p:cNvPr id="2" name="Group 17"/>
          <p:cNvGrpSpPr>
            <a:grpSpLocks/>
          </p:cNvGrpSpPr>
          <p:nvPr/>
        </p:nvGrpSpPr>
        <p:grpSpPr bwMode="auto">
          <a:xfrm>
            <a:off x="392113" y="4227513"/>
            <a:ext cx="1411287" cy="1798637"/>
            <a:chOff x="4632418" y="3858439"/>
            <a:chExt cx="1410657" cy="1797652"/>
          </a:xfrm>
        </p:grpSpPr>
        <p:sp>
          <p:nvSpPr>
            <p:cNvPr id="9" name="Oval 8"/>
            <p:cNvSpPr/>
            <p:nvPr/>
          </p:nvSpPr>
          <p:spPr>
            <a:xfrm>
              <a:off x="4916453" y="4556556"/>
              <a:ext cx="410979" cy="414110"/>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cxnSp>
          <p:nvCxnSpPr>
            <p:cNvPr id="10" name="Straight Arrow Connector 9"/>
            <p:cNvCxnSpPr/>
            <p:nvPr/>
          </p:nvCxnSpPr>
          <p:spPr>
            <a:xfrm rot="5400000" flipH="1" flipV="1">
              <a:off x="4776058" y="4206704"/>
              <a:ext cx="698117" cy="158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p:nvPr/>
          </p:nvCxnSpPr>
          <p:spPr>
            <a:xfrm rot="16200000" flipH="1">
              <a:off x="4780025" y="5311791"/>
              <a:ext cx="685424" cy="3174"/>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8461" name="TextBox 11"/>
            <p:cNvSpPr txBox="1">
              <a:spLocks noChangeArrowheads="1"/>
            </p:cNvSpPr>
            <p:nvPr/>
          </p:nvSpPr>
          <p:spPr bwMode="auto">
            <a:xfrm>
              <a:off x="5126168" y="4029281"/>
              <a:ext cx="91690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t>F</a:t>
              </a:r>
              <a:r>
                <a:rPr lang="en-US" sz="1800" baseline="-25000"/>
                <a:t> </a:t>
              </a:r>
              <a:r>
                <a:rPr lang="en-US" sz="1800"/>
                <a:t>= kx</a:t>
              </a:r>
            </a:p>
          </p:txBody>
        </p:sp>
        <p:sp>
          <p:nvSpPr>
            <p:cNvPr id="18462" name="TextBox 13"/>
            <p:cNvSpPr txBox="1">
              <a:spLocks noChangeArrowheads="1"/>
            </p:cNvSpPr>
            <p:nvPr/>
          </p:nvSpPr>
          <p:spPr bwMode="auto">
            <a:xfrm>
              <a:off x="5121613" y="5154564"/>
              <a:ext cx="5952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t>mg</a:t>
              </a:r>
            </a:p>
          </p:txBody>
        </p:sp>
        <p:cxnSp>
          <p:nvCxnSpPr>
            <p:cNvPr id="16" name="Straight Arrow Connector 15"/>
            <p:cNvCxnSpPr/>
            <p:nvPr/>
          </p:nvCxnSpPr>
          <p:spPr>
            <a:xfrm rot="5400000" flipH="1" flipV="1">
              <a:off x="4374590" y="4116267"/>
              <a:ext cx="517242" cy="158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8464" name="TextBox 16"/>
            <p:cNvSpPr txBox="1">
              <a:spLocks noChangeArrowheads="1"/>
            </p:cNvSpPr>
            <p:nvPr/>
          </p:nvSpPr>
          <p:spPr bwMode="auto">
            <a:xfrm>
              <a:off x="4633898" y="4029281"/>
              <a:ext cx="39336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t>+</a:t>
              </a:r>
            </a:p>
          </p:txBody>
        </p:sp>
      </p:grpSp>
      <p:graphicFrame>
        <p:nvGraphicFramePr>
          <p:cNvPr id="19" name="Object 3"/>
          <p:cNvGraphicFramePr>
            <a:graphicFrameLocks noChangeAspect="1"/>
          </p:cNvGraphicFramePr>
          <p:nvPr/>
        </p:nvGraphicFramePr>
        <p:xfrm>
          <a:off x="2771775" y="4568825"/>
          <a:ext cx="3940175" cy="1827213"/>
        </p:xfrm>
        <a:graphic>
          <a:graphicData uri="http://schemas.openxmlformats.org/presentationml/2006/ole">
            <mc:AlternateContent xmlns:mc="http://schemas.openxmlformats.org/markup-compatibility/2006">
              <mc:Choice xmlns:v="urn:schemas-microsoft-com:vml" Requires="v">
                <p:oleObj spid="_x0000_s44080" name="Equation" r:id="rId6" imgW="1752600" imgH="812800" progId="Equation.3">
                  <p:embed/>
                </p:oleObj>
              </mc:Choice>
              <mc:Fallback>
                <p:oleObj name="Equation" r:id="rId6" imgW="1752600" imgH="8128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71775" y="4568825"/>
                        <a:ext cx="3940175" cy="1827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sp>
        <p:nvSpPr>
          <p:cNvPr id="20" name="TextBox 19"/>
          <p:cNvSpPr txBox="1">
            <a:spLocks noChangeArrowheads="1"/>
          </p:cNvSpPr>
          <p:nvPr/>
        </p:nvSpPr>
        <p:spPr bwMode="auto">
          <a:xfrm>
            <a:off x="119063" y="2790825"/>
            <a:ext cx="3505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a:t>Maximum velocity occurs when acceleration is zero</a:t>
            </a:r>
          </a:p>
        </p:txBody>
      </p:sp>
      <p:sp>
        <p:nvSpPr>
          <p:cNvPr id="21" name="TextBox 20"/>
          <p:cNvSpPr txBox="1">
            <a:spLocks noChangeArrowheads="1"/>
          </p:cNvSpPr>
          <p:nvPr/>
        </p:nvSpPr>
        <p:spPr bwMode="auto">
          <a:xfrm>
            <a:off x="231775" y="6396038"/>
            <a:ext cx="8686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a:t>Maximum velocity occurs when bungee has stretched 61.25 m</a:t>
            </a:r>
          </a:p>
        </p:txBody>
      </p:sp>
      <p:sp>
        <p:nvSpPr>
          <p:cNvPr id="23" name="TextBox 22"/>
          <p:cNvSpPr txBox="1">
            <a:spLocks noChangeArrowheads="1"/>
          </p:cNvSpPr>
          <p:nvPr/>
        </p:nvSpPr>
        <p:spPr bwMode="auto">
          <a:xfrm>
            <a:off x="5181600" y="3768725"/>
            <a:ext cx="3962400"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a:t>Bond does NOT start to slow down until bungee pulls up more than gravity pulls down</a:t>
            </a:r>
          </a:p>
        </p:txBody>
      </p:sp>
      <p:sp>
        <p:nvSpPr>
          <p:cNvPr id="18444" name="TextBox 13"/>
          <p:cNvSpPr txBox="1">
            <a:spLocks noChangeArrowheads="1"/>
          </p:cNvSpPr>
          <p:nvPr/>
        </p:nvSpPr>
        <p:spPr bwMode="auto">
          <a:xfrm>
            <a:off x="7124700" y="0"/>
            <a:ext cx="13890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t>m = 100 kg</a:t>
            </a:r>
          </a:p>
        </p:txBody>
      </p:sp>
      <p:sp>
        <p:nvSpPr>
          <p:cNvPr id="18445" name="TextBox 13"/>
          <p:cNvSpPr txBox="1">
            <a:spLocks noChangeArrowheads="1"/>
          </p:cNvSpPr>
          <p:nvPr/>
        </p:nvSpPr>
        <p:spPr bwMode="auto">
          <a:xfrm>
            <a:off x="7124700" y="369888"/>
            <a:ext cx="13890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t>L = 55 m</a:t>
            </a:r>
          </a:p>
        </p:txBody>
      </p:sp>
      <p:grpSp>
        <p:nvGrpSpPr>
          <p:cNvPr id="3" name="Group 60"/>
          <p:cNvGrpSpPr>
            <a:grpSpLocks/>
          </p:cNvGrpSpPr>
          <p:nvPr/>
        </p:nvGrpSpPr>
        <p:grpSpPr bwMode="auto">
          <a:xfrm>
            <a:off x="-76200" y="3068638"/>
            <a:ext cx="3106738" cy="3714750"/>
            <a:chOff x="-362" y="1763908"/>
            <a:chExt cx="3106826" cy="3715512"/>
          </a:xfrm>
        </p:grpSpPr>
        <p:sp>
          <p:nvSpPr>
            <p:cNvPr id="18448" name="TextBox 22"/>
            <p:cNvSpPr txBox="1">
              <a:spLocks noChangeArrowheads="1"/>
            </p:cNvSpPr>
            <p:nvPr/>
          </p:nvSpPr>
          <p:spPr bwMode="auto">
            <a:xfrm>
              <a:off x="1034942" y="2060150"/>
              <a:ext cx="144871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t>L – length</a:t>
              </a:r>
            </a:p>
            <a:p>
              <a:pPr eaLnBrk="1" hangingPunct="1"/>
              <a:r>
                <a:rPr lang="en-US" sz="1800"/>
                <a:t>of bungee</a:t>
              </a:r>
            </a:p>
          </p:txBody>
        </p:sp>
        <p:sp>
          <p:nvSpPr>
            <p:cNvPr id="18449" name="TextBox 23"/>
            <p:cNvSpPr txBox="1">
              <a:spLocks noChangeArrowheads="1"/>
            </p:cNvSpPr>
            <p:nvPr/>
          </p:nvSpPr>
          <p:spPr bwMode="auto">
            <a:xfrm>
              <a:off x="1036531" y="4003219"/>
              <a:ext cx="2069933"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t>x – bungee</a:t>
              </a:r>
            </a:p>
            <a:p>
              <a:pPr eaLnBrk="1" hangingPunct="1"/>
              <a:r>
                <a:rPr lang="en-US" sz="1800"/>
                <a:t>stretch</a:t>
              </a:r>
            </a:p>
            <a:p>
              <a:pPr eaLnBrk="1" hangingPunct="1"/>
              <a:r>
                <a:rPr lang="en-US" sz="1800"/>
                <a:t>distance</a:t>
              </a:r>
            </a:p>
          </p:txBody>
        </p:sp>
        <p:cxnSp>
          <p:nvCxnSpPr>
            <p:cNvPr id="27" name="Straight Connector 26"/>
            <p:cNvCxnSpPr/>
            <p:nvPr/>
          </p:nvCxnSpPr>
          <p:spPr>
            <a:xfrm>
              <a:off x="182206" y="1763908"/>
              <a:ext cx="733446" cy="1587"/>
            </a:xfrm>
            <a:prstGeom prst="line">
              <a:avLst/>
            </a:prstGeom>
            <a:ln w="34925"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rot="5400000">
              <a:off x="-940516" y="3620076"/>
              <a:ext cx="3713924" cy="1587"/>
            </a:xfrm>
            <a:prstGeom prst="line">
              <a:avLst/>
            </a:prstGeom>
            <a:ln w="34925"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915652" y="5477832"/>
              <a:ext cx="700107" cy="1588"/>
            </a:xfrm>
            <a:prstGeom prst="line">
              <a:avLst/>
            </a:prstGeom>
            <a:ln w="34925"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rot="5400000">
              <a:off x="712321" y="2467315"/>
              <a:ext cx="1406814" cy="0"/>
            </a:xfrm>
            <a:prstGeom prst="line">
              <a:avLst/>
            </a:prstGeom>
            <a:ln>
              <a:solidFill>
                <a:schemeClr val="tx1"/>
              </a:solidFill>
              <a:headEnd type="stealth" w="med" len="lg"/>
              <a:tailEnd type="stealth" w="med" len="lg"/>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rot="5400000">
              <a:off x="262173" y="4324277"/>
              <a:ext cx="2307110" cy="0"/>
            </a:xfrm>
            <a:prstGeom prst="line">
              <a:avLst/>
            </a:prstGeom>
            <a:ln>
              <a:solidFill>
                <a:schemeClr val="tx1"/>
              </a:solidFill>
              <a:headEnd type="stealth" w="med" len="lg"/>
              <a:tailEnd type="stealth" w="med" len="lg"/>
            </a:ln>
          </p:spPr>
          <p:style>
            <a:lnRef idx="2">
              <a:schemeClr val="accent1"/>
            </a:lnRef>
            <a:fillRef idx="0">
              <a:schemeClr val="accent1"/>
            </a:fillRef>
            <a:effectRef idx="1">
              <a:schemeClr val="accent1"/>
            </a:effectRef>
            <a:fontRef idx="minor">
              <a:schemeClr val="tx1"/>
            </a:fontRef>
          </p:style>
        </p:cxnSp>
        <p:cxnSp>
          <p:nvCxnSpPr>
            <p:cNvPr id="32" name="Straight Arrow Connector 31"/>
            <p:cNvCxnSpPr/>
            <p:nvPr/>
          </p:nvCxnSpPr>
          <p:spPr>
            <a:xfrm rot="5400000" flipH="1" flipV="1">
              <a:off x="-332283" y="2467314"/>
              <a:ext cx="1405226" cy="158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3" name="Straight Arrow Connector 32"/>
            <p:cNvCxnSpPr/>
            <p:nvPr/>
          </p:nvCxnSpPr>
          <p:spPr>
            <a:xfrm rot="5400000">
              <a:off x="-631587" y="4478296"/>
              <a:ext cx="1995897" cy="635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8457" name="TextBox 52"/>
            <p:cNvSpPr txBox="1">
              <a:spLocks noChangeArrowheads="1"/>
            </p:cNvSpPr>
            <p:nvPr/>
          </p:nvSpPr>
          <p:spPr bwMode="auto">
            <a:xfrm>
              <a:off x="-362" y="3113703"/>
              <a:ext cx="91512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t>220 m</a:t>
              </a:r>
            </a:p>
          </p:txBody>
        </p:sp>
      </p:gr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xit" presetSubtype="0" fill="hold" nodeType="withEffect">
                                  <p:stCondLst>
                                    <p:cond delay="0"/>
                                  </p:stCondLst>
                                  <p:childTnLst>
                                    <p:set>
                                      <p:cBhvr>
                                        <p:cTn id="16" dur="1" fill="hold">
                                          <p:stCondLst>
                                            <p:cond delay="0"/>
                                          </p:stCondLst>
                                        </p:cTn>
                                        <p:tgtEl>
                                          <p:spTgt spid="3"/>
                                        </p:tgtEl>
                                        <p:attrNameLst>
                                          <p:attrName>style.visibility</p:attrName>
                                        </p:attrNameLst>
                                      </p:cBhvr>
                                      <p:to>
                                        <p:strVal val="hidden"/>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xit" presetSubtype="0" fill="hold" grpId="1" nodeType="clickEffect">
                                  <p:stCondLst>
                                    <p:cond delay="0"/>
                                  </p:stCondLst>
                                  <p:childTnLst>
                                    <p:set>
                                      <p:cBhvr>
                                        <p:cTn id="32" dur="1" fill="hold">
                                          <p:stCondLst>
                                            <p:cond delay="0"/>
                                          </p:stCondLst>
                                        </p:cTn>
                                        <p:tgtEl>
                                          <p:spTgt spid="6"/>
                                        </p:tgtEl>
                                        <p:attrNameLst>
                                          <p:attrName>style.visibility</p:attrName>
                                        </p:attrNameLst>
                                      </p:cBhvr>
                                      <p:to>
                                        <p:strVal val="hidden"/>
                                      </p:to>
                                    </p:set>
                                  </p:childTnLst>
                                </p:cTn>
                              </p:par>
                              <p:par>
                                <p:cTn id="33" presetID="1" presetClass="exit" presetSubtype="0" fill="hold" grpId="1" nodeType="withEffect">
                                  <p:stCondLst>
                                    <p:cond delay="0"/>
                                  </p:stCondLst>
                                  <p:childTnLst>
                                    <p:set>
                                      <p:cBhvr>
                                        <p:cTn id="34" dur="1" fill="hold">
                                          <p:stCondLst>
                                            <p:cond delay="0"/>
                                          </p:stCondLst>
                                        </p:cTn>
                                        <p:tgtEl>
                                          <p:spTgt spid="7"/>
                                        </p:tgtEl>
                                        <p:attrNameLst>
                                          <p:attrName>style.visibility</p:attrName>
                                        </p:attrNameLst>
                                      </p:cBhvr>
                                      <p:to>
                                        <p:strVal val="hidden"/>
                                      </p:to>
                                    </p:set>
                                  </p:childTnLst>
                                </p:cTn>
                              </p:par>
                              <p:par>
                                <p:cTn id="35" presetID="1" presetClass="entr" presetSubtype="0" fill="hold" nodeType="withEffect">
                                  <p:stCondLst>
                                    <p:cond delay="0"/>
                                  </p:stCondLst>
                                  <p:childTnLst>
                                    <p:set>
                                      <p:cBhvr>
                                        <p:cTn id="36" dur="1" fill="hold">
                                          <p:stCondLst>
                                            <p:cond delay="0"/>
                                          </p:stCondLst>
                                        </p:cTn>
                                        <p:tgtEl>
                                          <p:spTgt spid="22"/>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7" grpId="0" animBg="1"/>
      <p:bldP spid="7" grpId="1" animBg="1"/>
      <p:bldP spid="20" grpId="0"/>
      <p:bldP spid="21" grpId="0"/>
      <p:bldP spid="2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a:xfrm>
            <a:off x="457200" y="0"/>
            <a:ext cx="8229600" cy="622300"/>
          </a:xfrm>
        </p:spPr>
        <p:txBody>
          <a:bodyPr/>
          <a:lstStyle/>
          <a:p>
            <a:r>
              <a:rPr lang="en-US">
                <a:latin typeface="Calibri" charset="0"/>
                <a:ea typeface="ＭＳ Ｐゴシック" charset="0"/>
                <a:cs typeface="ＭＳ Ｐゴシック" charset="0"/>
              </a:rPr>
              <a:t>More Bond Bungee Analysis</a:t>
            </a:r>
          </a:p>
        </p:txBody>
      </p:sp>
      <p:sp>
        <p:nvSpPr>
          <p:cNvPr id="19458" name="TextBox 3"/>
          <p:cNvSpPr txBox="1">
            <a:spLocks noChangeArrowheads="1"/>
          </p:cNvSpPr>
          <p:nvPr/>
        </p:nvSpPr>
        <p:spPr bwMode="auto">
          <a:xfrm>
            <a:off x="2178050" y="622300"/>
            <a:ext cx="47386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a:t>How did Q Calculate x given L?</a:t>
            </a:r>
          </a:p>
        </p:txBody>
      </p:sp>
      <p:pic>
        <p:nvPicPr>
          <p:cNvPr id="19459"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81650" y="1084263"/>
            <a:ext cx="3562350" cy="2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TextBox 5"/>
          <p:cNvSpPr txBox="1">
            <a:spLocks noChangeArrowheads="1"/>
          </p:cNvSpPr>
          <p:nvPr/>
        </p:nvSpPr>
        <p:spPr bwMode="auto">
          <a:xfrm>
            <a:off x="1036638" y="2060575"/>
            <a:ext cx="14493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t>L = 55 m</a:t>
            </a:r>
          </a:p>
        </p:txBody>
      </p:sp>
      <p:sp>
        <p:nvSpPr>
          <p:cNvPr id="19461" name="TextBox 6"/>
          <p:cNvSpPr txBox="1">
            <a:spLocks noChangeArrowheads="1"/>
          </p:cNvSpPr>
          <p:nvPr/>
        </p:nvSpPr>
        <p:spPr bwMode="auto">
          <a:xfrm>
            <a:off x="1036638" y="4003675"/>
            <a:ext cx="8953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t>x = ?</a:t>
            </a:r>
          </a:p>
        </p:txBody>
      </p:sp>
      <p:cxnSp>
        <p:nvCxnSpPr>
          <p:cNvPr id="8" name="Straight Connector 7"/>
          <p:cNvCxnSpPr/>
          <p:nvPr/>
        </p:nvCxnSpPr>
        <p:spPr>
          <a:xfrm>
            <a:off x="180975" y="1763713"/>
            <a:ext cx="735013" cy="1587"/>
          </a:xfrm>
          <a:prstGeom prst="line">
            <a:avLst/>
          </a:prstGeom>
          <a:ln w="34925"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5400000">
            <a:off x="-940594" y="3621882"/>
            <a:ext cx="3713163" cy="0"/>
          </a:xfrm>
          <a:prstGeom prst="line">
            <a:avLst/>
          </a:prstGeom>
          <a:ln w="34925"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a:off x="915988" y="5478463"/>
            <a:ext cx="700087" cy="1587"/>
          </a:xfrm>
          <a:prstGeom prst="line">
            <a:avLst/>
          </a:prstGeom>
          <a:ln w="34925"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5400000">
            <a:off x="711994" y="2467769"/>
            <a:ext cx="1404938" cy="0"/>
          </a:xfrm>
          <a:prstGeom prst="line">
            <a:avLst/>
          </a:prstGeom>
          <a:ln>
            <a:solidFill>
              <a:schemeClr val="tx1"/>
            </a:solidFill>
            <a:headEnd type="stealth" w="med" len="lg"/>
            <a:tailEnd type="stealth" w="med" len="lg"/>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5400000">
            <a:off x="260350" y="4324351"/>
            <a:ext cx="2308225" cy="0"/>
          </a:xfrm>
          <a:prstGeom prst="line">
            <a:avLst/>
          </a:prstGeom>
          <a:ln>
            <a:solidFill>
              <a:schemeClr val="tx1"/>
            </a:solidFill>
            <a:headEnd type="stealth" w="med" len="lg"/>
            <a:tailEnd type="stealth" w="med" len="lg"/>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rot="5400000" flipH="1" flipV="1">
            <a:off x="-332581" y="2467769"/>
            <a:ext cx="1404938"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p:nvPr/>
        </p:nvCxnSpPr>
        <p:spPr>
          <a:xfrm rot="5400000">
            <a:off x="-632619" y="4477544"/>
            <a:ext cx="1997075" cy="793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9469" name="TextBox 14"/>
          <p:cNvSpPr txBox="1">
            <a:spLocks noChangeArrowheads="1"/>
          </p:cNvSpPr>
          <p:nvPr/>
        </p:nvSpPr>
        <p:spPr bwMode="auto">
          <a:xfrm>
            <a:off x="0" y="3113088"/>
            <a:ext cx="914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t>220 m</a:t>
            </a:r>
          </a:p>
        </p:txBody>
      </p:sp>
      <p:sp>
        <p:nvSpPr>
          <p:cNvPr id="19470" name="TextBox 15"/>
          <p:cNvSpPr txBox="1">
            <a:spLocks noChangeArrowheads="1"/>
          </p:cNvSpPr>
          <p:nvPr/>
        </p:nvSpPr>
        <p:spPr bwMode="auto">
          <a:xfrm>
            <a:off x="361950" y="668338"/>
            <a:ext cx="18161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a:t>k = 16 N/m</a:t>
            </a:r>
          </a:p>
          <a:p>
            <a:pPr eaLnBrk="1" hangingPunct="1"/>
            <a:r>
              <a:rPr lang="en-US"/>
              <a:t>m = 100 kg</a:t>
            </a:r>
          </a:p>
        </p:txBody>
      </p:sp>
      <p:graphicFrame>
        <p:nvGraphicFramePr>
          <p:cNvPr id="17" name="Object 2"/>
          <p:cNvGraphicFramePr>
            <a:graphicFrameLocks noChangeAspect="1"/>
          </p:cNvGraphicFramePr>
          <p:nvPr/>
        </p:nvGraphicFramePr>
        <p:xfrm>
          <a:off x="1947863" y="3359150"/>
          <a:ext cx="5986462" cy="3309938"/>
        </p:xfrm>
        <a:graphic>
          <a:graphicData uri="http://schemas.openxmlformats.org/presentationml/2006/ole">
            <mc:AlternateContent xmlns:mc="http://schemas.openxmlformats.org/markup-compatibility/2006">
              <mc:Choice xmlns:v="urn:schemas-microsoft-com:vml" Requires="v">
                <p:oleObj spid="_x0000_s45105" name="Equation" r:id="rId4" imgW="2641600" imgH="1460500" progId="Equation.3">
                  <p:embed/>
                </p:oleObj>
              </mc:Choice>
              <mc:Fallback>
                <p:oleObj name="Equation" r:id="rId4" imgW="2641600" imgH="14605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47863" y="3359150"/>
                        <a:ext cx="5986462" cy="33099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sp>
        <p:nvSpPr>
          <p:cNvPr id="18" name="TextBox 17"/>
          <p:cNvSpPr txBox="1">
            <a:spLocks noChangeArrowheads="1"/>
          </p:cNvSpPr>
          <p:nvPr/>
        </p:nvSpPr>
        <p:spPr bwMode="auto">
          <a:xfrm>
            <a:off x="1931988" y="2959100"/>
            <a:ext cx="5384800"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a:t>What is h?</a:t>
            </a:r>
          </a:p>
          <a:p>
            <a:pPr eaLnBrk="1" hangingPunct="1"/>
            <a:r>
              <a:rPr lang="en-US"/>
              <a:t>	A. h = x</a:t>
            </a:r>
          </a:p>
          <a:p>
            <a:pPr eaLnBrk="1" hangingPunct="1"/>
            <a:r>
              <a:rPr lang="en-US"/>
              <a:t>	B. h = L</a:t>
            </a:r>
          </a:p>
          <a:p>
            <a:pPr eaLnBrk="1" hangingPunct="1"/>
            <a:r>
              <a:rPr lang="en-US"/>
              <a:t>	C. h = L + x</a:t>
            </a:r>
          </a:p>
          <a:p>
            <a:pPr eaLnBrk="1" hangingPunct="1"/>
            <a:r>
              <a:rPr lang="en-US"/>
              <a:t>	D. h = L - x</a:t>
            </a:r>
          </a:p>
        </p:txBody>
      </p:sp>
      <p:sp>
        <p:nvSpPr>
          <p:cNvPr id="19" name="Rectangle 18"/>
          <p:cNvSpPr/>
          <p:nvPr/>
        </p:nvSpPr>
        <p:spPr>
          <a:xfrm>
            <a:off x="2190750" y="4217988"/>
            <a:ext cx="2185988" cy="252412"/>
          </a:xfrm>
          <a:prstGeom prst="rect">
            <a:avLst/>
          </a:prstGeom>
          <a:solidFill>
            <a:srgbClr val="FF0000">
              <a:alpha val="13000"/>
            </a:srgb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0" name="TextBox 19"/>
          <p:cNvSpPr txBox="1">
            <a:spLocks noChangeArrowheads="1"/>
          </p:cNvSpPr>
          <p:nvPr/>
        </p:nvSpPr>
        <p:spPr bwMode="auto">
          <a:xfrm>
            <a:off x="2789238" y="2882900"/>
            <a:ext cx="18081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a:t>h = L + x</a:t>
            </a:r>
          </a:p>
        </p:txBody>
      </p:sp>
      <p:graphicFrame>
        <p:nvGraphicFramePr>
          <p:cNvPr id="21" name="Object 3"/>
          <p:cNvGraphicFramePr>
            <a:graphicFrameLocks noChangeAspect="1"/>
          </p:cNvGraphicFramePr>
          <p:nvPr/>
        </p:nvGraphicFramePr>
        <p:xfrm>
          <a:off x="2789238" y="1084263"/>
          <a:ext cx="1587500" cy="1798637"/>
        </p:xfrm>
        <a:graphic>
          <a:graphicData uri="http://schemas.openxmlformats.org/presentationml/2006/ole">
            <mc:AlternateContent xmlns:mc="http://schemas.openxmlformats.org/markup-compatibility/2006">
              <mc:Choice xmlns:v="urn:schemas-microsoft-com:vml" Requires="v">
                <p:oleObj spid="_x0000_s45106" name="Equation" r:id="rId6" imgW="762000" imgH="863600" progId="Equation.3">
                  <p:embed/>
                </p:oleObj>
              </mc:Choice>
              <mc:Fallback>
                <p:oleObj name="Equation" r:id="rId6" imgW="762000" imgH="8636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89238" y="1084263"/>
                        <a:ext cx="1587500" cy="1798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sp>
        <p:nvSpPr>
          <p:cNvPr id="22" name="TextBox 21"/>
          <p:cNvSpPr txBox="1">
            <a:spLocks noChangeArrowheads="1"/>
          </p:cNvSpPr>
          <p:nvPr/>
        </p:nvSpPr>
        <p:spPr bwMode="auto">
          <a:xfrm>
            <a:off x="6291263" y="3908425"/>
            <a:ext cx="282575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a:t>More U</a:t>
            </a:r>
            <a:r>
              <a:rPr lang="en-US" baseline="-25000"/>
              <a:t>g</a:t>
            </a:r>
            <a:r>
              <a:rPr lang="en-US"/>
              <a:t> goes into U</a:t>
            </a:r>
            <a:r>
              <a:rPr lang="en-US" baseline="-25000"/>
              <a:t>E</a:t>
            </a:r>
            <a:r>
              <a:rPr lang="en-US"/>
              <a:t> as bungee stretches and Bond falls further</a:t>
            </a:r>
          </a:p>
        </p:txBody>
      </p:sp>
      <p:sp>
        <p:nvSpPr>
          <p:cNvPr id="23" name="TextBox 22">
            <a:hlinkClick r:id="rId8" action="ppaction://hlinksldjump"/>
          </p:cNvPr>
          <p:cNvSpPr txBox="1"/>
          <p:nvPr/>
        </p:nvSpPr>
        <p:spPr>
          <a:xfrm>
            <a:off x="8243794" y="6396335"/>
            <a:ext cx="886012" cy="461665"/>
          </a:xfrm>
          <a:prstGeom prst="rect">
            <a:avLst/>
          </a:prstGeom>
          <a:noFill/>
        </p:spPr>
        <p:txBody>
          <a:bodyPr wrap="square" rtlCol="0">
            <a:spAutoFit/>
          </a:bodyPr>
          <a:lstStyle/>
          <a:p>
            <a:r>
              <a:rPr lang="en-US" dirty="0" smtClean="0">
                <a:hlinkClick r:id="rId8" action="ppaction://hlinksldjump"/>
              </a:rPr>
              <a:t>Back</a:t>
            </a:r>
            <a:endParaRPr lang="en-U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xit" presetSubtype="0" fill="hold" grpId="1" nodeType="withEffect">
                                  <p:stCondLst>
                                    <p:cond delay="0"/>
                                  </p:stCondLst>
                                  <p:childTnLst>
                                    <p:set>
                                      <p:cBhvr>
                                        <p:cTn id="20" dur="1" fill="hold">
                                          <p:stCondLst>
                                            <p:cond delay="0"/>
                                          </p:stCondLst>
                                        </p:cTn>
                                        <p:tgtEl>
                                          <p:spTgt spid="19"/>
                                        </p:tgtEl>
                                        <p:attrNameLst>
                                          <p:attrName>style.visibility</p:attrName>
                                        </p:attrNameLst>
                                      </p:cBhvr>
                                      <p:to>
                                        <p:strVal val="hidden"/>
                                      </p:to>
                                    </p:set>
                                  </p:childTnLst>
                                </p:cTn>
                              </p:par>
                              <p:par>
                                <p:cTn id="21" presetID="1" presetClass="exit" presetSubtype="0" fill="hold" grpId="1" nodeType="withEffect">
                                  <p:stCondLst>
                                    <p:cond delay="0"/>
                                  </p:stCondLst>
                                  <p:childTnLst>
                                    <p:set>
                                      <p:cBhvr>
                                        <p:cTn id="22" dur="1" fill="hold">
                                          <p:stCondLst>
                                            <p:cond delay="0"/>
                                          </p:stCondLst>
                                        </p:cTn>
                                        <p:tgtEl>
                                          <p:spTgt spid="18"/>
                                        </p:tgtEl>
                                        <p:attrNameLst>
                                          <p:attrName>style.visibility</p:attrName>
                                        </p:attrNameLst>
                                      </p:cBhvr>
                                      <p:to>
                                        <p:strVal val="hidden"/>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8" grpId="1"/>
      <p:bldP spid="19" grpId="0" animBg="1"/>
      <p:bldP spid="19" grpId="1" animBg="1"/>
      <p:bldP spid="20" grpId="0"/>
      <p:bldP spid="2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4495800" cy="1143000"/>
          </a:xfrm>
        </p:spPr>
        <p:txBody>
          <a:bodyPr/>
          <a:lstStyle/>
          <a:p>
            <a:pPr>
              <a:defRPr/>
            </a:pPr>
            <a:r>
              <a:rPr lang="en-US" smtClean="0"/>
              <a:t>Artificial Gravity</a:t>
            </a:r>
          </a:p>
        </p:txBody>
      </p:sp>
      <p:pic>
        <p:nvPicPr>
          <p:cNvPr id="46084" name="Picture 3"/>
          <p:cNvPicPr>
            <a:picLocks noChangeAspect="1"/>
          </p:cNvPicPr>
          <p:nvPr/>
        </p:nvPicPr>
        <p:blipFill>
          <a:blip r:embed="rId3">
            <a:extLst>
              <a:ext uri="{28A0092B-C50C-407E-A947-70E740481C1C}">
                <a14:useLocalDpi xmlns:a14="http://schemas.microsoft.com/office/drawing/2010/main" val="0"/>
              </a:ext>
            </a:extLst>
          </a:blip>
          <a:srcRect l="1163" t="7861" r="1163" b="5667"/>
          <a:stretch>
            <a:fillRect/>
          </a:stretch>
        </p:blipFill>
        <p:spPr bwMode="auto">
          <a:xfrm>
            <a:off x="228600" y="1219200"/>
            <a:ext cx="4648200" cy="243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5"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4800" y="4038600"/>
            <a:ext cx="3962400" cy="2563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3"/>
          <p:cNvGrpSpPr/>
          <p:nvPr/>
        </p:nvGrpSpPr>
        <p:grpSpPr>
          <a:xfrm>
            <a:off x="6475329" y="1212808"/>
            <a:ext cx="866397" cy="796551"/>
            <a:chOff x="6417212" y="1196833"/>
            <a:chExt cx="866397" cy="796551"/>
          </a:xfrm>
        </p:grpSpPr>
        <p:sp>
          <p:nvSpPr>
            <p:cNvPr id="9" name="Oval 8"/>
            <p:cNvSpPr/>
            <p:nvPr/>
          </p:nvSpPr>
          <p:spPr bwMode="auto">
            <a:xfrm>
              <a:off x="6417212" y="1196833"/>
              <a:ext cx="398463" cy="449262"/>
            </a:xfrm>
            <a:prstGeom prst="ellipse">
              <a:avLst/>
            </a:prstGeom>
            <a:solidFill>
              <a:schemeClr val="accent5"/>
            </a:solidFill>
            <a:ln w="9525" cap="flat" cmpd="sng" algn="ctr">
              <a:solidFill>
                <a:schemeClr val="tx1"/>
              </a:solidFill>
              <a:prstDash val="solid"/>
              <a:round/>
              <a:headEnd type="none" w="med" len="med"/>
              <a:tailEnd type="none" w="med" len="med"/>
            </a:ln>
            <a:effectLst/>
          </p:spPr>
          <p:txBody>
            <a:bodyPr/>
            <a:lstStyle/>
            <a:p>
              <a:pPr>
                <a:defRPr/>
              </a:pPr>
              <a:endParaRPr lang="en-US">
                <a:latin typeface="Arial" pitchFamily="34" charset="0"/>
                <a:ea typeface="ＭＳ Ｐゴシック" pitchFamily="34" charset="-128"/>
                <a:cs typeface="ＭＳ Ｐゴシック" pitchFamily="34" charset="-128"/>
              </a:endParaRPr>
            </a:p>
          </p:txBody>
        </p:sp>
        <p:cxnSp>
          <p:nvCxnSpPr>
            <p:cNvPr id="46093" name="Straight Connector 7"/>
            <p:cNvCxnSpPr>
              <a:cxnSpLocks noChangeShapeType="1"/>
            </p:cNvCxnSpPr>
            <p:nvPr/>
          </p:nvCxnSpPr>
          <p:spPr bwMode="auto">
            <a:xfrm>
              <a:off x="6795552" y="1462333"/>
              <a:ext cx="488057" cy="1701"/>
            </a:xfrm>
            <a:prstGeom prst="line">
              <a:avLst/>
            </a:prstGeom>
            <a:noFill/>
            <a:ln w="9525">
              <a:solidFill>
                <a:schemeClr val="tx1"/>
              </a:solidFill>
              <a:round/>
              <a:headEnd/>
              <a:tailEnd type="stealth" w="lg" len="lg"/>
            </a:ln>
            <a:extLst>
              <a:ext uri="{909E8E84-426E-40dd-AFC4-6F175D3DCCD1}">
                <a14:hiddenFill xmlns:a14="http://schemas.microsoft.com/office/drawing/2010/main">
                  <a:noFill/>
                </a14:hiddenFill>
              </a:ext>
            </a:extLst>
          </p:spPr>
        </p:cxnSp>
        <p:sp>
          <p:nvSpPr>
            <p:cNvPr id="46094" name="TextBox 9"/>
            <p:cNvSpPr txBox="1">
              <a:spLocks noChangeArrowheads="1"/>
            </p:cNvSpPr>
            <p:nvPr/>
          </p:nvSpPr>
          <p:spPr bwMode="auto">
            <a:xfrm>
              <a:off x="6908528" y="1531719"/>
              <a:ext cx="338928" cy="46166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r>
                <a:rPr lang="en-US" dirty="0"/>
                <a:t>N</a:t>
              </a:r>
            </a:p>
          </p:txBody>
        </p:sp>
      </p:grpSp>
      <p:graphicFrame>
        <p:nvGraphicFramePr>
          <p:cNvPr id="46082" name="Object 2"/>
          <p:cNvGraphicFramePr>
            <a:graphicFrameLocks noChangeAspect="1"/>
          </p:cNvGraphicFramePr>
          <p:nvPr>
            <p:extLst>
              <p:ext uri="{D42A27DB-BD31-4B8C-83A1-F6EECF244321}">
                <p14:modId xmlns:p14="http://schemas.microsoft.com/office/powerpoint/2010/main" val="3308686172"/>
              </p:ext>
            </p:extLst>
          </p:nvPr>
        </p:nvGraphicFramePr>
        <p:xfrm>
          <a:off x="5838665" y="1973263"/>
          <a:ext cx="2530475" cy="4700588"/>
        </p:xfrm>
        <a:graphic>
          <a:graphicData uri="http://schemas.openxmlformats.org/presentationml/2006/ole">
            <mc:AlternateContent xmlns:mc="http://schemas.openxmlformats.org/markup-compatibility/2006">
              <mc:Choice xmlns:v="urn:schemas-microsoft-com:vml" Requires="v">
                <p:oleObj spid="_x0000_s1053" name="Equation" r:id="rId5" imgW="1041400" imgH="1714500" progId="Equation.3">
                  <p:embed/>
                </p:oleObj>
              </mc:Choice>
              <mc:Fallback>
                <p:oleObj name="Equation" r:id="rId5" imgW="1041400" imgH="1714500" progId="Equation.3">
                  <p:embed/>
                  <p:pic>
                    <p:nvPicPr>
                      <p:cNvPr id="0" name=""/>
                      <p:cNvPicPr>
                        <a:picLocks noChangeAspect="1" noChangeArrowheads="1"/>
                      </p:cNvPicPr>
                      <p:nvPr/>
                    </p:nvPicPr>
                    <p:blipFill>
                      <a:blip r:embed="rId6"/>
                      <a:srcRect/>
                      <a:stretch>
                        <a:fillRect/>
                      </a:stretch>
                    </p:blipFill>
                    <p:spPr bwMode="auto">
                      <a:xfrm>
                        <a:off x="5838665" y="1973263"/>
                        <a:ext cx="2530475" cy="4700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oleObj>
              </mc:Fallback>
            </mc:AlternateContent>
          </a:graphicData>
        </a:graphic>
      </p:graphicFrame>
      <p:sp>
        <p:nvSpPr>
          <p:cNvPr id="46087" name="TextBox 11"/>
          <p:cNvSpPr txBox="1">
            <a:spLocks noChangeArrowheads="1"/>
          </p:cNvSpPr>
          <p:nvPr/>
        </p:nvSpPr>
        <p:spPr bwMode="auto">
          <a:xfrm>
            <a:off x="5215369" y="370273"/>
            <a:ext cx="3276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r>
              <a:rPr lang="en-US" sz="2800" dirty="0"/>
              <a:t>For Earth Gravity:</a:t>
            </a:r>
          </a:p>
        </p:txBody>
      </p:sp>
      <p:cxnSp>
        <p:nvCxnSpPr>
          <p:cNvPr id="46088" name="Straight Connector 13"/>
          <p:cNvCxnSpPr>
            <a:cxnSpLocks noChangeShapeType="1"/>
          </p:cNvCxnSpPr>
          <p:nvPr/>
        </p:nvCxnSpPr>
        <p:spPr bwMode="auto">
          <a:xfrm flipV="1">
            <a:off x="2362200" y="1905000"/>
            <a:ext cx="685800" cy="457200"/>
          </a:xfrm>
          <a:prstGeom prst="line">
            <a:avLst/>
          </a:prstGeom>
          <a:noFill/>
          <a:ln w="28575">
            <a:solidFill>
              <a:schemeClr val="tx1"/>
            </a:solidFill>
            <a:round/>
            <a:headEnd/>
            <a:tailEnd type="stealth" w="lg" len="lg"/>
          </a:ln>
          <a:extLst>
            <a:ext uri="{909E8E84-426E-40dd-AFC4-6F175D3DCCD1}">
              <a14:hiddenFill xmlns:a14="http://schemas.microsoft.com/office/drawing/2010/main">
                <a:noFill/>
              </a14:hiddenFill>
            </a:ext>
          </a:extLst>
        </p:spPr>
      </p:cxnSp>
      <p:sp>
        <p:nvSpPr>
          <p:cNvPr id="46089" name="TextBox 17"/>
          <p:cNvSpPr txBox="1">
            <a:spLocks noChangeArrowheads="1"/>
          </p:cNvSpPr>
          <p:nvPr/>
        </p:nvSpPr>
        <p:spPr bwMode="auto">
          <a:xfrm>
            <a:off x="2819400" y="1143000"/>
            <a:ext cx="1752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r>
              <a:rPr lang="en-US"/>
              <a:t>r = 100m</a:t>
            </a:r>
          </a:p>
          <a:p>
            <a:r>
              <a:rPr lang="en-US"/>
              <a:t>    ω = ?</a:t>
            </a:r>
          </a:p>
        </p:txBody>
      </p:sp>
      <p:sp>
        <p:nvSpPr>
          <p:cNvPr id="46090" name="Curved Up Arrow 24"/>
          <p:cNvSpPr>
            <a:spLocks noChangeArrowheads="1"/>
          </p:cNvSpPr>
          <p:nvPr/>
        </p:nvSpPr>
        <p:spPr bwMode="auto">
          <a:xfrm>
            <a:off x="2133600" y="2438400"/>
            <a:ext cx="533400" cy="228600"/>
          </a:xfrm>
          <a:prstGeom prst="curvedUpArrow">
            <a:avLst>
              <a:gd name="adj1" fmla="val 25008"/>
              <a:gd name="adj2" fmla="val 50005"/>
              <a:gd name="adj3" fmla="val 25000"/>
            </a:avLst>
          </a:prstGeom>
          <a:solidFill>
            <a:schemeClr val="accent1"/>
          </a:solidFill>
          <a:ln w="9525">
            <a:solidFill>
              <a:schemeClr val="tx1"/>
            </a:solidFill>
            <a:round/>
            <a:headEnd/>
            <a:tailEnd/>
          </a:ln>
        </p:spPr>
        <p:txBody>
          <a:bodyPr/>
          <a:lstStyle/>
          <a:p>
            <a:endParaRPr lang="en-US"/>
          </a:p>
        </p:txBody>
      </p:sp>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0"/>
            <a:ext cx="7772400" cy="609600"/>
          </a:xfrm>
        </p:spPr>
        <p:txBody>
          <a:bodyPr/>
          <a:lstStyle/>
          <a:p>
            <a:pPr>
              <a:defRPr/>
            </a:pPr>
            <a:r>
              <a:rPr lang="en-US" dirty="0" smtClean="0"/>
              <a:t>2001: A Space Odyssey</a:t>
            </a:r>
          </a:p>
        </p:txBody>
      </p:sp>
      <p:sp>
        <p:nvSpPr>
          <p:cNvPr id="47107" name="TextBox 3"/>
          <p:cNvSpPr txBox="1">
            <a:spLocks noChangeArrowheads="1"/>
          </p:cNvSpPr>
          <p:nvPr/>
        </p:nvSpPr>
        <p:spPr bwMode="auto">
          <a:xfrm>
            <a:off x="762000" y="533400"/>
            <a:ext cx="7467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r>
              <a:rPr lang="en-US" sz="3600"/>
              <a:t>What is artificial gravity level on the Space Station?</a:t>
            </a:r>
          </a:p>
        </p:txBody>
      </p:sp>
      <p:pic>
        <p:nvPicPr>
          <p:cNvPr id="47108" name="2001.m4v" descr="/Users/dburns/Documents/TRA/TRA/Gravity/Level2Gravity/2001.m4v">
            <a:hlinkClick r:id="" action="ppaction://media"/>
          </p:cNvPr>
          <p:cNvPicPr>
            <a:picLocks noChangeAspect="1" noChangeArrowheads="1"/>
          </p:cNvPicPr>
          <p:nvPr>
            <a:videoFile r:link="rId2"/>
            <p:extLst>
              <p:ext uri="{DAA4B4D4-6D71-4841-9C94-3DE7FCFB9230}">
                <p14:media xmlns:p14="http://schemas.microsoft.com/office/powerpoint/2010/main" r:link="rId1"/>
              </p:ext>
            </p:extLst>
          </p:nvPr>
        </p:nvPicPr>
        <p:blipFill>
          <a:blip r:embed="rId4">
            <a:extLst>
              <a:ext uri="{28A0092B-C50C-407E-A947-70E740481C1C}">
                <a14:useLocalDpi xmlns:a14="http://schemas.microsoft.com/office/drawing/2010/main" val="0"/>
              </a:ext>
            </a:extLst>
          </a:blip>
          <a:srcRect/>
          <a:stretch>
            <a:fillRect/>
          </a:stretch>
        </p:blipFill>
        <p:spPr bwMode="auto">
          <a:xfrm>
            <a:off x="0" y="1860550"/>
            <a:ext cx="9144000" cy="4857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384234" fill="hold"/>
                                        <p:tgtEl>
                                          <p:spTgt spid="4710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47108"/>
                </p:tgtEl>
              </p:cMediaNode>
            </p:video>
            <p:seq concurrent="1" nextAc="seek">
              <p:cTn id="8" restart="whenNotActive" fill="hold" evtFilter="cancelBubble" nodeType="interactiveSeq">
                <p:stCondLst>
                  <p:cond evt="onClick" delay="0">
                    <p:tgtEl>
                      <p:spTgt spid="47108"/>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47108"/>
                                        </p:tgtEl>
                                      </p:cBhvr>
                                    </p:cmd>
                                  </p:childTnLst>
                                </p:cTn>
                              </p:par>
                            </p:childTnLst>
                          </p:cTn>
                        </p:par>
                      </p:childTnLst>
                    </p:cTn>
                  </p:par>
                </p:childTnLst>
              </p:cTn>
              <p:nextCondLst>
                <p:cond evt="onClick" delay="0">
                  <p:tgtEl>
                    <p:spTgt spid="47108"/>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0"/>
            <a:ext cx="7772400" cy="990600"/>
          </a:xfrm>
        </p:spPr>
        <p:txBody>
          <a:bodyPr/>
          <a:lstStyle/>
          <a:p>
            <a:pPr>
              <a:defRPr/>
            </a:pPr>
            <a:r>
              <a:rPr lang="en-US" dirty="0" smtClean="0"/>
              <a:t>2001: A Space Odyssey</a:t>
            </a:r>
          </a:p>
        </p:txBody>
      </p:sp>
      <p:sp>
        <p:nvSpPr>
          <p:cNvPr id="48131" name="TextBox 3"/>
          <p:cNvSpPr txBox="1">
            <a:spLocks noChangeArrowheads="1"/>
          </p:cNvSpPr>
          <p:nvPr/>
        </p:nvSpPr>
        <p:spPr bwMode="auto">
          <a:xfrm>
            <a:off x="762000" y="914400"/>
            <a:ext cx="7467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r>
              <a:rPr lang="en-US" sz="3600"/>
              <a:t>What is artificial gravity level on Space Station?</a:t>
            </a:r>
          </a:p>
        </p:txBody>
      </p:sp>
      <p:sp>
        <p:nvSpPr>
          <p:cNvPr id="48132" name="TextBox 14"/>
          <p:cNvSpPr txBox="1">
            <a:spLocks noChangeArrowheads="1"/>
          </p:cNvSpPr>
          <p:nvPr/>
        </p:nvSpPr>
        <p:spPr bwMode="auto">
          <a:xfrm>
            <a:off x="3962400" y="2133600"/>
            <a:ext cx="55626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r>
              <a:rPr lang="en-US"/>
              <a:t>Height of Window = 1.2m</a:t>
            </a:r>
          </a:p>
          <a:p>
            <a:r>
              <a:rPr lang="en-US"/>
              <a:t>Radius = 50 Window Heights = 60m</a:t>
            </a:r>
          </a:p>
          <a:p>
            <a:r>
              <a:rPr lang="en-US"/>
              <a:t>Rotation Period = 32s (Average of 3)</a:t>
            </a:r>
          </a:p>
          <a:p>
            <a:r>
              <a:rPr lang="en-US"/>
              <a:t>ω = 2π/Τ = 0.2 rad/s</a:t>
            </a:r>
          </a:p>
          <a:p>
            <a:r>
              <a:rPr lang="en-US"/>
              <a:t>Acceleration = ω</a:t>
            </a:r>
            <a:r>
              <a:rPr lang="en-US" baseline="30000"/>
              <a:t>2</a:t>
            </a:r>
            <a:r>
              <a:rPr lang="en-US"/>
              <a:t>r = 2.3 m/s</a:t>
            </a:r>
            <a:r>
              <a:rPr lang="en-US" baseline="30000"/>
              <a:t>2</a:t>
            </a:r>
            <a:endParaRPr lang="en-US"/>
          </a:p>
          <a:p>
            <a:endParaRPr lang="en-US"/>
          </a:p>
        </p:txBody>
      </p:sp>
      <p:sp>
        <p:nvSpPr>
          <p:cNvPr id="48133" name="TextBox 3"/>
          <p:cNvSpPr txBox="1">
            <a:spLocks noChangeArrowheads="1"/>
          </p:cNvSpPr>
          <p:nvPr/>
        </p:nvSpPr>
        <p:spPr bwMode="auto">
          <a:xfrm>
            <a:off x="3505200" y="4495800"/>
            <a:ext cx="5486400"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r>
              <a:rPr lang="en-US" sz="3200"/>
              <a:t>Acceleration less than Mars, greater than Moon. It may be sufficient to counter effects of normalforcelessness</a:t>
            </a:r>
          </a:p>
        </p:txBody>
      </p:sp>
      <p:pic>
        <p:nvPicPr>
          <p:cNvPr id="48134" name="Picture 14" descr="2001window.pdf"/>
          <p:cNvPicPr>
            <a:picLocks noChangeAspect="1"/>
          </p:cNvPicPr>
          <p:nvPr/>
        </p:nvPicPr>
        <p:blipFill>
          <a:blip r:embed="rId2">
            <a:extLst>
              <a:ext uri="{28A0092B-C50C-407E-A947-70E740481C1C}">
                <a14:useLocalDpi xmlns:a14="http://schemas.microsoft.com/office/drawing/2010/main" val="0"/>
              </a:ext>
            </a:extLst>
          </a:blip>
          <a:srcRect l="1666" t="6000" r="3333" b="11333"/>
          <a:stretch>
            <a:fillRect/>
          </a:stretch>
        </p:blipFill>
        <p:spPr bwMode="auto">
          <a:xfrm>
            <a:off x="0" y="2209800"/>
            <a:ext cx="3643313"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5" name="Picture 15" descr="2001radius.pdf"/>
          <p:cNvPicPr>
            <a:picLocks noChangeAspect="1"/>
          </p:cNvPicPr>
          <p:nvPr/>
        </p:nvPicPr>
        <p:blipFill>
          <a:blip r:embed="rId3">
            <a:extLst>
              <a:ext uri="{28A0092B-C50C-407E-A947-70E740481C1C}">
                <a14:useLocalDpi xmlns:a14="http://schemas.microsoft.com/office/drawing/2010/main" val="0"/>
              </a:ext>
            </a:extLst>
          </a:blip>
          <a:srcRect l="16667" t="8667" r="31667" b="11333"/>
          <a:stretch>
            <a:fillRect/>
          </a:stretch>
        </p:blipFill>
        <p:spPr bwMode="auto">
          <a:xfrm>
            <a:off x="609600" y="4495800"/>
            <a:ext cx="2441575"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hlinkClick r:id="rId4" action="ppaction://hlinksldjump"/>
          </p:cNvPr>
          <p:cNvSpPr txBox="1"/>
          <p:nvPr/>
        </p:nvSpPr>
        <p:spPr>
          <a:xfrm>
            <a:off x="8240059" y="6396335"/>
            <a:ext cx="886012" cy="461665"/>
          </a:xfrm>
          <a:prstGeom prst="rect">
            <a:avLst/>
          </a:prstGeom>
          <a:noFill/>
        </p:spPr>
        <p:txBody>
          <a:bodyPr wrap="square" rtlCol="0">
            <a:spAutoFit/>
          </a:bodyPr>
          <a:lstStyle/>
          <a:p>
            <a:r>
              <a:rPr lang="en-US" dirty="0" smtClean="0">
                <a:hlinkClick r:id="rId5" action="ppaction://hlinksldjump"/>
              </a:rPr>
              <a:t>Back</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609600" y="0"/>
            <a:ext cx="7772400" cy="1143000"/>
          </a:xfrm>
        </p:spPr>
        <p:txBody>
          <a:bodyPr/>
          <a:lstStyle/>
          <a:p>
            <a:pPr eaLnBrk="1" hangingPunct="1">
              <a:defRPr/>
            </a:pPr>
            <a:r>
              <a:rPr lang="en-US"/>
              <a:t>Curved Space-time Simulator</a:t>
            </a:r>
          </a:p>
        </p:txBody>
      </p:sp>
      <p:pic>
        <p:nvPicPr>
          <p:cNvPr id="70659" name="Picture 4" descr="DSCF0014">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0" y="1143000"/>
            <a:ext cx="4572000" cy="365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0" name="Picture 5" descr="100_35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1143000"/>
            <a:ext cx="33528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61" name="Text Box 6"/>
          <p:cNvSpPr txBox="1">
            <a:spLocks noChangeArrowheads="1"/>
          </p:cNvSpPr>
          <p:nvPr/>
        </p:nvSpPr>
        <p:spPr bwMode="auto">
          <a:xfrm>
            <a:off x="381000" y="3962400"/>
            <a:ext cx="8153400"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spcBef>
                <a:spcPct val="50000"/>
              </a:spcBef>
            </a:pPr>
            <a:r>
              <a:rPr lang="en-US"/>
              <a:t>7 36</a:t>
            </a:r>
            <a:r>
              <a:rPr lang="ja-JP" altLang="en-US"/>
              <a:t>”</a:t>
            </a:r>
            <a:r>
              <a:rPr lang="en-US"/>
              <a:t> 1.25</a:t>
            </a:r>
            <a:r>
              <a:rPr lang="ja-JP" altLang="en-US"/>
              <a:t>”</a:t>
            </a:r>
            <a:r>
              <a:rPr lang="en-US"/>
              <a:t> PVC Pipes</a:t>
            </a:r>
          </a:p>
          <a:p>
            <a:pPr>
              <a:spcBef>
                <a:spcPct val="50000"/>
              </a:spcBef>
            </a:pPr>
            <a:r>
              <a:rPr lang="en-US"/>
              <a:t>14 PVC T-Connectors</a:t>
            </a:r>
          </a:p>
          <a:p>
            <a:pPr>
              <a:spcBef>
                <a:spcPct val="50000"/>
              </a:spcBef>
            </a:pPr>
            <a:r>
              <a:rPr lang="en-US"/>
              <a:t>14 34</a:t>
            </a:r>
            <a:r>
              <a:rPr lang="ja-JP" altLang="en-US"/>
              <a:t>”</a:t>
            </a:r>
            <a:r>
              <a:rPr lang="en-US"/>
              <a:t> .75</a:t>
            </a:r>
            <a:r>
              <a:rPr lang="ja-JP" altLang="en-US"/>
              <a:t>”</a:t>
            </a:r>
            <a:r>
              <a:rPr lang="en-US"/>
              <a:t> PVC Electrical Conduit</a:t>
            </a:r>
          </a:p>
          <a:p>
            <a:pPr>
              <a:spcBef>
                <a:spcPct val="50000"/>
              </a:spcBef>
            </a:pPr>
            <a:r>
              <a:rPr lang="en-US"/>
              <a:t>28 .75</a:t>
            </a:r>
            <a:r>
              <a:rPr lang="ja-JP" altLang="en-US"/>
              <a:t>”</a:t>
            </a:r>
            <a:r>
              <a:rPr lang="en-US"/>
              <a:t> to 1.25 </a:t>
            </a:r>
            <a:r>
              <a:rPr lang="ja-JP" altLang="en-US"/>
              <a:t>“</a:t>
            </a:r>
            <a:r>
              <a:rPr lang="en-US"/>
              <a:t> Connector (PVC-1 D2466 IPS 1 x 1/2)</a:t>
            </a:r>
          </a:p>
          <a:p>
            <a:pPr>
              <a:spcBef>
                <a:spcPct val="50000"/>
              </a:spcBef>
            </a:pPr>
            <a:r>
              <a:rPr lang="en-US"/>
              <a:t>~ 100</a:t>
            </a:r>
            <a:r>
              <a:rPr lang="ja-JP" altLang="en-US"/>
              <a:t>”</a:t>
            </a:r>
            <a:r>
              <a:rPr lang="en-US"/>
              <a:t> x 100</a:t>
            </a:r>
            <a:r>
              <a:rPr lang="ja-JP" altLang="en-US"/>
              <a:t>”</a:t>
            </a:r>
            <a:r>
              <a:rPr lang="en-US"/>
              <a:t> piece of Lycra (your old bike shorts!)</a:t>
            </a:r>
          </a:p>
        </p:txBody>
      </p:sp>
      <p:sp>
        <p:nvSpPr>
          <p:cNvPr id="6" name="TextBox 5">
            <a:hlinkClick r:id="rId5" action="ppaction://hlinksldjump"/>
          </p:cNvPr>
          <p:cNvSpPr txBox="1"/>
          <p:nvPr/>
        </p:nvSpPr>
        <p:spPr>
          <a:xfrm>
            <a:off x="8240059" y="6396335"/>
            <a:ext cx="886012" cy="461665"/>
          </a:xfrm>
          <a:prstGeom prst="rect">
            <a:avLst/>
          </a:prstGeom>
          <a:noFill/>
        </p:spPr>
        <p:txBody>
          <a:bodyPr wrap="square" rtlCol="0">
            <a:spAutoFit/>
          </a:bodyPr>
          <a:lstStyle/>
          <a:p>
            <a:r>
              <a:rPr lang="en-US" dirty="0" smtClean="0">
                <a:hlinkClick r:id="rId6" action="ppaction://hlinksldjump"/>
              </a:rPr>
              <a:t>Back</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0" y="0"/>
            <a:ext cx="6292850" cy="703263"/>
          </a:xfrm>
        </p:spPr>
        <p:txBody>
          <a:bodyPr/>
          <a:lstStyle/>
          <a:p>
            <a:r>
              <a:rPr lang="en-US" dirty="0" smtClean="0">
                <a:ea typeface="ＭＳ Ｐゴシック" charset="-128"/>
                <a:cs typeface="ＭＳ Ｐゴシック" charset="-128"/>
              </a:rPr>
              <a:t>Gravity</a:t>
            </a:r>
          </a:p>
        </p:txBody>
      </p:sp>
      <p:sp>
        <p:nvSpPr>
          <p:cNvPr id="23555" name="Content Placeholder 2"/>
          <p:cNvSpPr>
            <a:spLocks noGrp="1"/>
          </p:cNvSpPr>
          <p:nvPr>
            <p:ph idx="1"/>
          </p:nvPr>
        </p:nvSpPr>
        <p:spPr>
          <a:xfrm>
            <a:off x="34733" y="703263"/>
            <a:ext cx="8229600" cy="4525962"/>
          </a:xfrm>
        </p:spPr>
        <p:txBody>
          <a:bodyPr/>
          <a:lstStyle/>
          <a:p>
            <a:r>
              <a:rPr lang="en-US" dirty="0" smtClean="0">
                <a:ea typeface="ＭＳ Ｐゴシック" charset="-128"/>
                <a:cs typeface="ＭＳ Ｐゴシック" charset="-128"/>
              </a:rPr>
              <a:t>Newton’s Universal Law of Gravity</a:t>
            </a:r>
            <a:endParaRPr lang="en-US" dirty="0" smtClean="0">
              <a:ea typeface="ＭＳ Ｐゴシック" charset="-128"/>
              <a:cs typeface="ＭＳ Ｐゴシック" charset="-128"/>
              <a:hlinkClick r:id="rId8"/>
            </a:endParaRPr>
          </a:p>
          <a:p>
            <a:r>
              <a:rPr lang="en-US" dirty="0" smtClean="0">
                <a:ea typeface="ＭＳ Ｐゴシック" charset="-128"/>
                <a:cs typeface="ＭＳ Ｐゴシック" charset="-128"/>
              </a:rPr>
              <a:t>Gravity Switch</a:t>
            </a:r>
          </a:p>
          <a:p>
            <a:r>
              <a:rPr lang="en-US" dirty="0" smtClean="0">
                <a:ea typeface="ＭＳ Ｐゴシック" charset="-128"/>
                <a:cs typeface="ＭＳ Ｐゴシック" charset="-128"/>
              </a:rPr>
              <a:t>Vomit Comet</a:t>
            </a:r>
          </a:p>
          <a:p>
            <a:r>
              <a:rPr lang="en-US" dirty="0" err="1" smtClean="0">
                <a:ea typeface="ＭＳ Ｐゴシック" charset="-128"/>
                <a:cs typeface="ＭＳ Ｐゴシック" charset="-128"/>
              </a:rPr>
              <a:t>Freefall</a:t>
            </a:r>
            <a:r>
              <a:rPr lang="en-US" dirty="0" smtClean="0">
                <a:ea typeface="ＭＳ Ｐゴシック" charset="-128"/>
                <a:cs typeface="ＭＳ Ｐゴシック" charset="-128"/>
              </a:rPr>
              <a:t> Cups</a:t>
            </a:r>
          </a:p>
          <a:p>
            <a:r>
              <a:rPr lang="en-US" dirty="0" smtClean="0">
                <a:ea typeface="ＭＳ Ｐゴシック" charset="-128"/>
                <a:cs typeface="ＭＳ Ｐゴシック" charset="-128"/>
              </a:rPr>
              <a:t>My Solar System</a:t>
            </a:r>
          </a:p>
          <a:p>
            <a:r>
              <a:rPr lang="en-US" dirty="0" smtClean="0">
                <a:ea typeface="ＭＳ Ｐゴシック" charset="-128"/>
                <a:cs typeface="ＭＳ Ｐゴシック" charset="-128"/>
                <a:hlinkClick r:id="rId9" action="ppaction://hlinksldjump"/>
              </a:rPr>
              <a:t>Space-time Simulator</a:t>
            </a:r>
            <a:endParaRPr lang="en-US" dirty="0" smtClean="0">
              <a:ea typeface="ＭＳ Ｐゴシック" charset="-128"/>
              <a:cs typeface="ＭＳ Ｐゴシック" charset="-128"/>
            </a:endParaRPr>
          </a:p>
        </p:txBody>
      </p:sp>
      <p:pic>
        <p:nvPicPr>
          <p:cNvPr id="4" name="Picture 3" descr="gravityswitch.jpg"/>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053628" y="1374474"/>
            <a:ext cx="2372291" cy="2706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DSCF001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644812" y="2212381"/>
            <a:ext cx="2336759" cy="1868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6425919" y="0"/>
            <a:ext cx="2718081" cy="2030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MySolarSystem.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3"/>
          <a:stretch>
            <a:fillRect/>
          </a:stretch>
        </p:blipFill>
        <p:spPr>
          <a:xfrm>
            <a:off x="34733" y="4797778"/>
            <a:ext cx="3008922" cy="2173110"/>
          </a:xfrm>
          <a:prstGeom prst="rect">
            <a:avLst/>
          </a:prstGeom>
        </p:spPr>
      </p:pic>
      <p:pic>
        <p:nvPicPr>
          <p:cNvPr id="3" name="VomitComet.mp4">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14"/>
          <a:stretch>
            <a:fillRect/>
          </a:stretch>
        </p:blipFill>
        <p:spPr>
          <a:xfrm>
            <a:off x="6292850" y="4267230"/>
            <a:ext cx="2851150" cy="2155200"/>
          </a:xfrm>
          <a:prstGeom prst="rect">
            <a:avLst/>
          </a:prstGeom>
        </p:spPr>
      </p:pic>
      <p:pic>
        <p:nvPicPr>
          <p:cNvPr id="7" name="Freefallcup.MOV">
            <a:hlinkClick r:id="" action="ppaction://media"/>
          </p:cNvPr>
          <p:cNvPicPr>
            <a:picLocks noChangeAspect="1"/>
          </p:cNvPicPr>
          <p:nvPr>
            <a:videoFile r:link="rId6"/>
            <p:extLst>
              <p:ext uri="{DAA4B4D4-6D71-4841-9C94-3DE7FCFB9230}">
                <p14:media xmlns:p14="http://schemas.microsoft.com/office/powerpoint/2010/main" r:embed="rId5"/>
              </p:ext>
            </p:extLst>
          </p:nvPr>
        </p:nvPicPr>
        <p:blipFill>
          <a:blip r:embed="rId15"/>
          <a:stretch>
            <a:fillRect/>
          </a:stretch>
        </p:blipFill>
        <p:spPr>
          <a:xfrm>
            <a:off x="3146778" y="4436563"/>
            <a:ext cx="2935111" cy="2201333"/>
          </a:xfrm>
          <a:prstGeom prst="rect">
            <a:avLst/>
          </a:prstGeom>
        </p:spPr>
      </p:pic>
    </p:spTree>
    <p:extLst>
      <p:ext uri="{BB962C8B-B14F-4D97-AF65-F5344CB8AC3E}">
        <p14:creationId xmlns:p14="http://schemas.microsoft.com/office/powerpoint/2010/main" val="1063676054"/>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fullScrn="1">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video fullScrn="1">
              <p:cMediaNode vol="80000">
                <p:cTn id="13" fill="hold" display="0">
                  <p:stCondLst>
                    <p:cond delay="indefinite"/>
                  </p:stCondLst>
                </p:cTn>
                <p:tgtEl>
                  <p:spTgt spid="3"/>
                </p:tgtEl>
              </p:cMediaNode>
            </p:video>
            <p:seq concurrent="1" nextAc="seek">
              <p:cTn id="14" restart="whenNotActive" fill="hold" evtFilter="cancelBubble" nodeType="interactiveSeq">
                <p:stCondLst>
                  <p:cond evt="onClick" delay="0">
                    <p:tgtEl>
                      <p:spTgt spid="7"/>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7"/>
                                        </p:tgtEl>
                                      </p:cBhvr>
                                    </p:cmd>
                                  </p:childTnLst>
                                </p:cTn>
                              </p:par>
                            </p:childTnLst>
                          </p:cTn>
                        </p:par>
                      </p:childTnLst>
                    </p:cTn>
                  </p:par>
                </p:childTnLst>
              </p:cTn>
              <p:nextCondLst>
                <p:cond evt="onClick" delay="0">
                  <p:tgtEl>
                    <p:spTgt spid="7"/>
                  </p:tgtEl>
                </p:cond>
              </p:nextCondLst>
            </p:seq>
            <p:video>
              <p:cMediaNode vol="80000">
                <p:cTn id="19" fill="hold" display="0">
                  <p:stCondLst>
                    <p:cond delay="indefinite"/>
                  </p:stCondLst>
                </p:cTn>
                <p:tgtEl>
                  <p:spTgt spid="7"/>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0" y="0"/>
            <a:ext cx="6292850" cy="703263"/>
          </a:xfrm>
        </p:spPr>
        <p:txBody>
          <a:bodyPr/>
          <a:lstStyle/>
          <a:p>
            <a:r>
              <a:rPr lang="en-US" dirty="0" smtClean="0">
                <a:ea typeface="ＭＳ Ｐゴシック" charset="-128"/>
                <a:cs typeface="ＭＳ Ｐゴシック" charset="-128"/>
              </a:rPr>
              <a:t>Statics and CG</a:t>
            </a:r>
          </a:p>
        </p:txBody>
      </p:sp>
      <p:sp>
        <p:nvSpPr>
          <p:cNvPr id="23555" name="Content Placeholder 2"/>
          <p:cNvSpPr>
            <a:spLocks noGrp="1"/>
          </p:cNvSpPr>
          <p:nvPr>
            <p:ph idx="1"/>
          </p:nvPr>
        </p:nvSpPr>
        <p:spPr>
          <a:xfrm>
            <a:off x="173038" y="703263"/>
            <a:ext cx="8229600" cy="4525962"/>
          </a:xfrm>
        </p:spPr>
        <p:txBody>
          <a:bodyPr/>
          <a:lstStyle/>
          <a:p>
            <a:r>
              <a:rPr lang="en-US" dirty="0" smtClean="0">
                <a:ea typeface="ＭＳ Ｐゴシック" charset="-128"/>
                <a:cs typeface="ＭＳ Ｐゴシック" charset="-128"/>
              </a:rPr>
              <a:t>CG of a Broom</a:t>
            </a:r>
            <a:endParaRPr lang="en-US" dirty="0" smtClean="0">
              <a:ea typeface="ＭＳ Ｐゴシック" charset="-128"/>
              <a:cs typeface="ＭＳ Ｐゴシック" charset="-128"/>
              <a:hlinkClick r:id="rId4"/>
            </a:endParaRPr>
          </a:p>
          <a:p>
            <a:r>
              <a:rPr lang="en-US" dirty="0" smtClean="0">
                <a:ea typeface="ＭＳ Ｐゴシック" charset="-128"/>
                <a:cs typeface="ＭＳ Ｐゴシック" charset="-128"/>
                <a:hlinkClick r:id="rId5" action="ppaction://hlinksldjump"/>
              </a:rPr>
              <a:t>Walk the Plank</a:t>
            </a:r>
            <a:endParaRPr lang="en-US" dirty="0" smtClean="0">
              <a:ea typeface="ＭＳ Ｐゴシック" charset="-128"/>
              <a:cs typeface="ＭＳ Ｐゴシック" charset="-128"/>
            </a:endParaRPr>
          </a:p>
          <a:p>
            <a:r>
              <a:rPr lang="en-US" dirty="0" smtClean="0">
                <a:ea typeface="ＭＳ Ｐゴシック" charset="-128"/>
                <a:cs typeface="ＭＳ Ｐゴシック" charset="-128"/>
                <a:hlinkClick r:id="rId6" action="ppaction://hlinksldjump"/>
              </a:rPr>
              <a:t>Mass of a </a:t>
            </a:r>
            <a:r>
              <a:rPr lang="en-US" dirty="0" err="1" smtClean="0">
                <a:ea typeface="ＭＳ Ｐゴシック" charset="-128"/>
                <a:cs typeface="ＭＳ Ｐゴシック" charset="-128"/>
                <a:hlinkClick r:id="rId6" action="ppaction://hlinksldjump"/>
              </a:rPr>
              <a:t>Meterstick</a:t>
            </a:r>
            <a:r>
              <a:rPr lang="en-US" dirty="0" smtClean="0">
                <a:ea typeface="ＭＳ Ｐゴシック" charset="-128"/>
                <a:cs typeface="ＭＳ Ｐゴシック" charset="-128"/>
                <a:hlinkClick r:id="rId6" action="ppaction://hlinksldjump"/>
              </a:rPr>
              <a:t> (Lab 39)</a:t>
            </a:r>
            <a:endParaRPr lang="en-US" dirty="0" smtClean="0">
              <a:ea typeface="ＭＳ Ｐゴシック" charset="-128"/>
              <a:cs typeface="ＭＳ Ｐゴシック" charset="-128"/>
            </a:endParaRPr>
          </a:p>
          <a:p>
            <a:r>
              <a:rPr lang="en-US" dirty="0" smtClean="0">
                <a:ea typeface="ＭＳ Ｐゴシック" charset="-128"/>
                <a:cs typeface="ＭＳ Ｐゴシック" charset="-128"/>
              </a:rPr>
              <a:t>Stability and CG</a:t>
            </a:r>
          </a:p>
          <a:p>
            <a:r>
              <a:rPr lang="en-US" dirty="0" smtClean="0">
                <a:ea typeface="ＭＳ Ｐゴシック" charset="-128"/>
                <a:cs typeface="ＭＳ Ｐゴシック" charset="-128"/>
              </a:rPr>
              <a:t>CG of the United States</a:t>
            </a:r>
          </a:p>
        </p:txBody>
      </p:sp>
      <p:pic>
        <p:nvPicPr>
          <p:cNvPr id="2" name="Picture 1"/>
          <p:cNvPicPr>
            <a:picLocks noChangeAspect="1"/>
          </p:cNvPicPr>
          <p:nvPr/>
        </p:nvPicPr>
        <p:blipFill>
          <a:blip r:embed="rId7"/>
          <a:stretch>
            <a:fillRect/>
          </a:stretch>
        </p:blipFill>
        <p:spPr>
          <a:xfrm>
            <a:off x="317468" y="3737489"/>
            <a:ext cx="4413903" cy="2983471"/>
          </a:xfrm>
          <a:prstGeom prst="rect">
            <a:avLst/>
          </a:prstGeom>
        </p:spPr>
      </p:pic>
      <p:pic>
        <p:nvPicPr>
          <p:cNvPr id="3" name="Picture 2"/>
          <p:cNvPicPr>
            <a:picLocks noChangeAspect="1"/>
          </p:cNvPicPr>
          <p:nvPr/>
        </p:nvPicPr>
        <p:blipFill>
          <a:blip r:embed="rId8"/>
          <a:stretch>
            <a:fillRect/>
          </a:stretch>
        </p:blipFill>
        <p:spPr>
          <a:xfrm>
            <a:off x="6780128" y="4049889"/>
            <a:ext cx="2363872" cy="2786400"/>
          </a:xfrm>
          <a:prstGeom prst="rect">
            <a:avLst/>
          </a:prstGeom>
        </p:spPr>
      </p:pic>
      <p:pic>
        <p:nvPicPr>
          <p:cNvPr id="4" name="Picture 3"/>
          <p:cNvPicPr>
            <a:picLocks noChangeAspect="1"/>
          </p:cNvPicPr>
          <p:nvPr/>
        </p:nvPicPr>
        <p:blipFill>
          <a:blip r:embed="rId9"/>
          <a:stretch>
            <a:fillRect/>
          </a:stretch>
        </p:blipFill>
        <p:spPr>
          <a:xfrm>
            <a:off x="5699772" y="0"/>
            <a:ext cx="3328925" cy="2187962"/>
          </a:xfrm>
          <a:prstGeom prst="rect">
            <a:avLst/>
          </a:prstGeom>
        </p:spPr>
      </p:pic>
      <p:pic>
        <p:nvPicPr>
          <p:cNvPr id="5" name="BikeOnRail.m4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0"/>
          <a:stretch>
            <a:fillRect/>
          </a:stretch>
        </p:blipFill>
        <p:spPr>
          <a:xfrm>
            <a:off x="4600222" y="2480028"/>
            <a:ext cx="2921000" cy="2190750"/>
          </a:xfrm>
          <a:prstGeom prst="rect">
            <a:avLst/>
          </a:prstGeom>
        </p:spPr>
      </p:pic>
    </p:spTree>
    <p:extLst>
      <p:ext uri="{BB962C8B-B14F-4D97-AF65-F5344CB8AC3E}">
        <p14:creationId xmlns:p14="http://schemas.microsoft.com/office/powerpoint/2010/main" val="3281347797"/>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fullScrn="1">
              <p:cMediaNode vol="80000">
                <p:cTn id="7" fill="hold" display="0">
                  <p:stCondLst>
                    <p:cond delay="indefinite"/>
                  </p:stCondLst>
                </p:cTn>
                <p:tgtEl>
                  <p:spTgt spid="5"/>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5367"/>
            <a:ext cx="8229600" cy="478542"/>
          </a:xfrm>
        </p:spPr>
        <p:txBody>
          <a:bodyPr/>
          <a:lstStyle/>
          <a:p>
            <a:r>
              <a:rPr lang="en-US" dirty="0" smtClean="0"/>
              <a:t>Walk the Plank</a:t>
            </a:r>
            <a:endParaRPr lang="en-US" dirty="0"/>
          </a:p>
        </p:txBody>
      </p:sp>
      <p:sp>
        <p:nvSpPr>
          <p:cNvPr id="3" name="Content Placeholder 2"/>
          <p:cNvSpPr>
            <a:spLocks noGrp="1"/>
          </p:cNvSpPr>
          <p:nvPr>
            <p:ph idx="1"/>
          </p:nvPr>
        </p:nvSpPr>
        <p:spPr>
          <a:xfrm>
            <a:off x="269484" y="696245"/>
            <a:ext cx="8417316" cy="5432574"/>
          </a:xfrm>
        </p:spPr>
        <p:txBody>
          <a:bodyPr/>
          <a:lstStyle/>
          <a:p>
            <a:r>
              <a:rPr lang="en-US" dirty="0" smtClean="0"/>
              <a:t>8’ long 10” x 4” (9” x 3”) Board</a:t>
            </a:r>
          </a:p>
          <a:p>
            <a:r>
              <a:rPr lang="en-US" dirty="0" smtClean="0"/>
              <a:t>Place on Table with 1.5‘ sticking out over edge</a:t>
            </a:r>
          </a:p>
          <a:p>
            <a:r>
              <a:rPr lang="en-US" dirty="0" smtClean="0"/>
              <a:t>Have student “volunteer” walk the plank so they are out over the floor, pick someone slight of build, cheerleaders and gymnasts are ideal</a:t>
            </a:r>
          </a:p>
          <a:p>
            <a:r>
              <a:rPr lang="en-US" dirty="0" smtClean="0"/>
              <a:t>Hold down board, then let it go, why doesn’t student fall? Torque from weight of board</a:t>
            </a:r>
          </a:p>
          <a:p>
            <a:r>
              <a:rPr lang="en-US" dirty="0" smtClean="0"/>
              <a:t>Calculate how far out you can go before board tips, then do it! Helps if you can hold something  attached to the ceiling</a:t>
            </a:r>
          </a:p>
          <a:p>
            <a:pPr marL="0" indent="0">
              <a:buNone/>
            </a:pPr>
            <a:endParaRPr lang="en-US" dirty="0"/>
          </a:p>
        </p:txBody>
      </p:sp>
    </p:spTree>
    <p:extLst>
      <p:ext uri="{BB962C8B-B14F-4D97-AF65-F5344CB8AC3E}">
        <p14:creationId xmlns:p14="http://schemas.microsoft.com/office/powerpoint/2010/main" val="1624193423"/>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Title 1"/>
          <p:cNvSpPr>
            <a:spLocks noGrp="1"/>
          </p:cNvSpPr>
          <p:nvPr>
            <p:ph type="title"/>
          </p:nvPr>
        </p:nvSpPr>
        <p:spPr>
          <a:xfrm>
            <a:off x="0" y="0"/>
            <a:ext cx="9144000" cy="469900"/>
          </a:xfrm>
        </p:spPr>
        <p:txBody>
          <a:bodyPr/>
          <a:lstStyle/>
          <a:p>
            <a:pPr eaLnBrk="1" hangingPunct="1"/>
            <a:r>
              <a:rPr lang="en-US" dirty="0" smtClean="0">
                <a:latin typeface="Calibri" charset="0"/>
                <a:ea typeface="ＭＳ Ｐゴシック" charset="0"/>
                <a:cs typeface="ＭＳ Ｐゴシック" charset="0"/>
              </a:rPr>
              <a:t>Walk the Plank</a:t>
            </a:r>
            <a:endParaRPr lang="en-US" dirty="0">
              <a:latin typeface="Calibri" charset="0"/>
              <a:ea typeface="ＭＳ Ｐゴシック" charset="0"/>
              <a:cs typeface="ＭＳ Ｐゴシック" charset="0"/>
            </a:endParaRPr>
          </a:p>
        </p:txBody>
      </p:sp>
      <p:sp>
        <p:nvSpPr>
          <p:cNvPr id="18440" name="TextBox 15"/>
          <p:cNvSpPr txBox="1">
            <a:spLocks noChangeArrowheads="1"/>
          </p:cNvSpPr>
          <p:nvPr/>
        </p:nvSpPr>
        <p:spPr bwMode="auto">
          <a:xfrm>
            <a:off x="0" y="590216"/>
            <a:ext cx="9144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dirty="0" smtClean="0"/>
              <a:t>Weight of teacher = W</a:t>
            </a:r>
            <a:r>
              <a:rPr lang="en-US" baseline="-25000" dirty="0" smtClean="0"/>
              <a:t>T</a:t>
            </a:r>
            <a:r>
              <a:rPr lang="en-US" dirty="0" smtClean="0"/>
              <a:t>, Weight of Plank = W</a:t>
            </a:r>
            <a:r>
              <a:rPr lang="en-US" baseline="-25000" dirty="0" smtClean="0"/>
              <a:t>P</a:t>
            </a:r>
            <a:r>
              <a:rPr lang="en-US" dirty="0" smtClean="0"/>
              <a:t>, Lever Arm of CG = L</a:t>
            </a:r>
            <a:r>
              <a:rPr lang="en-US" baseline="-25000" dirty="0" smtClean="0"/>
              <a:t>CG</a:t>
            </a:r>
            <a:r>
              <a:rPr lang="en-US" dirty="0" smtClean="0"/>
              <a:t>, Unknown Lever Arm = L</a:t>
            </a:r>
            <a:r>
              <a:rPr lang="en-US" baseline="-25000" dirty="0" smtClean="0"/>
              <a:t>U</a:t>
            </a:r>
            <a:endParaRPr lang="en-US" dirty="0"/>
          </a:p>
        </p:txBody>
      </p:sp>
      <p:grpSp>
        <p:nvGrpSpPr>
          <p:cNvPr id="14" name="Group 13"/>
          <p:cNvGrpSpPr/>
          <p:nvPr/>
        </p:nvGrpSpPr>
        <p:grpSpPr>
          <a:xfrm>
            <a:off x="241300" y="4042755"/>
            <a:ext cx="5840413" cy="2165350"/>
            <a:chOff x="241300" y="4241800"/>
            <a:chExt cx="5840413" cy="2165350"/>
          </a:xfrm>
        </p:grpSpPr>
        <p:cxnSp>
          <p:nvCxnSpPr>
            <p:cNvPr id="12" name="Straight Arrow Connector 11"/>
            <p:cNvCxnSpPr/>
            <p:nvPr/>
          </p:nvCxnSpPr>
          <p:spPr>
            <a:xfrm>
              <a:off x="568325" y="4933950"/>
              <a:ext cx="1008063" cy="1588"/>
            </a:xfrm>
            <a:prstGeom prst="straightConnector1">
              <a:avLst/>
            </a:prstGeom>
            <a:ln>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13" name="TextBox 12"/>
            <p:cNvSpPr txBox="1">
              <a:spLocks noChangeArrowheads="1"/>
            </p:cNvSpPr>
            <p:nvPr/>
          </p:nvSpPr>
          <p:spPr bwMode="auto">
            <a:xfrm>
              <a:off x="374650" y="4473575"/>
              <a:ext cx="17716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dirty="0" smtClean="0"/>
                <a:t>L</a:t>
              </a:r>
              <a:r>
                <a:rPr lang="en-US" baseline="-25000" dirty="0" smtClean="0"/>
                <a:t>U</a:t>
              </a:r>
              <a:r>
                <a:rPr lang="en-US" dirty="0" smtClean="0"/>
                <a:t> = ?</a:t>
              </a:r>
              <a:endParaRPr lang="en-US" dirty="0"/>
            </a:p>
          </p:txBody>
        </p:sp>
        <p:cxnSp>
          <p:nvCxnSpPr>
            <p:cNvPr id="18" name="Straight Connector 17"/>
            <p:cNvCxnSpPr/>
            <p:nvPr/>
          </p:nvCxnSpPr>
          <p:spPr>
            <a:xfrm>
              <a:off x="241300" y="5119688"/>
              <a:ext cx="5840413" cy="1587"/>
            </a:xfrm>
            <a:prstGeom prst="line">
              <a:avLst/>
            </a:prstGeom>
            <a:ln w="3810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nvGrpSpPr>
            <p:cNvPr id="5" name="Group 36"/>
            <p:cNvGrpSpPr>
              <a:grpSpLocks/>
            </p:cNvGrpSpPr>
            <p:nvPr/>
          </p:nvGrpSpPr>
          <p:grpSpPr bwMode="auto">
            <a:xfrm>
              <a:off x="3344863" y="5121275"/>
              <a:ext cx="730250" cy="871538"/>
              <a:chOff x="3345298" y="5121928"/>
              <a:chExt cx="730315" cy="871349"/>
            </a:xfrm>
          </p:grpSpPr>
          <p:cxnSp>
            <p:nvCxnSpPr>
              <p:cNvPr id="21" name="Straight Arrow Connector 20"/>
              <p:cNvCxnSpPr/>
              <p:nvPr/>
            </p:nvCxnSpPr>
            <p:spPr>
              <a:xfrm rot="5400000">
                <a:off x="2910418" y="5556808"/>
                <a:ext cx="871349" cy="1587"/>
              </a:xfrm>
              <a:prstGeom prst="straightConnector1">
                <a:avLst/>
              </a:prstGeom>
              <a:ln>
                <a:solidFill>
                  <a:schemeClr val="tx1"/>
                </a:solidFill>
                <a:tailEnd type="arrow" w="lg" len="lg"/>
              </a:ln>
              <a:effectLst/>
            </p:spPr>
            <p:style>
              <a:lnRef idx="2">
                <a:schemeClr val="accent1"/>
              </a:lnRef>
              <a:fillRef idx="0">
                <a:schemeClr val="accent1"/>
              </a:fillRef>
              <a:effectRef idx="1">
                <a:schemeClr val="accent1"/>
              </a:effectRef>
              <a:fontRef idx="minor">
                <a:schemeClr val="tx1"/>
              </a:fontRef>
            </p:style>
          </p:cxnSp>
          <p:sp>
            <p:nvSpPr>
              <p:cNvPr id="18455" name="TextBox 23"/>
              <p:cNvSpPr txBox="1">
                <a:spLocks noChangeArrowheads="1"/>
              </p:cNvSpPr>
              <p:nvPr/>
            </p:nvSpPr>
            <p:spPr bwMode="auto">
              <a:xfrm>
                <a:off x="3346886" y="5389117"/>
                <a:ext cx="7287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dirty="0"/>
                  <a:t>W</a:t>
                </a:r>
                <a:r>
                  <a:rPr lang="en-US" baseline="-25000" dirty="0"/>
                  <a:t>P</a:t>
                </a:r>
                <a:endParaRPr lang="en-US" dirty="0"/>
              </a:p>
            </p:txBody>
          </p:sp>
        </p:grpSp>
        <p:grpSp>
          <p:nvGrpSpPr>
            <p:cNvPr id="7" name="Group 38"/>
            <p:cNvGrpSpPr>
              <a:grpSpLocks/>
            </p:cNvGrpSpPr>
            <p:nvPr/>
          </p:nvGrpSpPr>
          <p:grpSpPr bwMode="auto">
            <a:xfrm>
              <a:off x="1538288" y="4241800"/>
              <a:ext cx="766762" cy="881063"/>
              <a:chOff x="1537655" y="4242226"/>
              <a:chExt cx="766963" cy="880495"/>
            </a:xfrm>
          </p:grpSpPr>
          <p:cxnSp>
            <p:nvCxnSpPr>
              <p:cNvPr id="23" name="Straight Arrow Connector 22"/>
              <p:cNvCxnSpPr/>
              <p:nvPr/>
            </p:nvCxnSpPr>
            <p:spPr>
              <a:xfrm rot="16200000" flipV="1">
                <a:off x="1103755" y="4687232"/>
                <a:ext cx="869389" cy="1587"/>
              </a:xfrm>
              <a:prstGeom prst="straightConnector1">
                <a:avLst/>
              </a:prstGeom>
              <a:ln>
                <a:solidFill>
                  <a:schemeClr val="tx1"/>
                </a:solidFill>
                <a:tailEnd type="arrow" w="lg" len="lg"/>
              </a:ln>
              <a:effectLst/>
            </p:spPr>
            <p:style>
              <a:lnRef idx="2">
                <a:schemeClr val="accent1"/>
              </a:lnRef>
              <a:fillRef idx="0">
                <a:schemeClr val="accent1"/>
              </a:fillRef>
              <a:effectRef idx="1">
                <a:schemeClr val="accent1"/>
              </a:effectRef>
              <a:fontRef idx="minor">
                <a:schemeClr val="tx1"/>
              </a:fontRef>
            </p:style>
          </p:cxnSp>
          <p:sp>
            <p:nvSpPr>
              <p:cNvPr id="18453" name="TextBox 24"/>
              <p:cNvSpPr txBox="1">
                <a:spLocks noChangeArrowheads="1"/>
              </p:cNvSpPr>
              <p:nvPr/>
            </p:nvSpPr>
            <p:spPr bwMode="auto">
              <a:xfrm>
                <a:off x="1575891" y="4242226"/>
                <a:ext cx="7287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a:t>N</a:t>
                </a:r>
              </a:p>
            </p:txBody>
          </p:sp>
        </p:grpSp>
        <p:grpSp>
          <p:nvGrpSpPr>
            <p:cNvPr id="9" name="Group 37"/>
            <p:cNvGrpSpPr>
              <a:grpSpLocks/>
            </p:cNvGrpSpPr>
            <p:nvPr/>
          </p:nvGrpSpPr>
          <p:grpSpPr bwMode="auto">
            <a:xfrm>
              <a:off x="479425" y="5122863"/>
              <a:ext cx="728663" cy="1284287"/>
              <a:chOff x="479199" y="5123515"/>
              <a:chExt cx="728727" cy="1283143"/>
            </a:xfrm>
          </p:grpSpPr>
          <p:cxnSp>
            <p:nvCxnSpPr>
              <p:cNvPr id="20" name="Straight Arrow Connector 19"/>
              <p:cNvCxnSpPr/>
              <p:nvPr/>
            </p:nvCxnSpPr>
            <p:spPr>
              <a:xfrm rot="5400000">
                <a:off x="-107599" y="5764293"/>
                <a:ext cx="1283143" cy="1588"/>
              </a:xfrm>
              <a:prstGeom prst="straightConnector1">
                <a:avLst/>
              </a:prstGeom>
              <a:ln>
                <a:solidFill>
                  <a:schemeClr val="tx1"/>
                </a:solidFill>
                <a:tailEnd type="arrow" w="lg" len="lg"/>
              </a:ln>
              <a:effectLst/>
            </p:spPr>
            <p:style>
              <a:lnRef idx="2">
                <a:schemeClr val="accent1"/>
              </a:lnRef>
              <a:fillRef idx="0">
                <a:schemeClr val="accent1"/>
              </a:fillRef>
              <a:effectRef idx="1">
                <a:schemeClr val="accent1"/>
              </a:effectRef>
              <a:fontRef idx="minor">
                <a:schemeClr val="tx1"/>
              </a:fontRef>
            </p:style>
          </p:cxnSp>
          <p:sp>
            <p:nvSpPr>
              <p:cNvPr id="18451" name="TextBox 25"/>
              <p:cNvSpPr txBox="1">
                <a:spLocks noChangeArrowheads="1"/>
              </p:cNvSpPr>
              <p:nvPr/>
            </p:nvSpPr>
            <p:spPr bwMode="auto">
              <a:xfrm>
                <a:off x="479199" y="5619949"/>
                <a:ext cx="7287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dirty="0"/>
                  <a:t>W</a:t>
                </a:r>
                <a:r>
                  <a:rPr lang="en-US" baseline="-25000" dirty="0"/>
                  <a:t>T</a:t>
                </a:r>
                <a:endParaRPr lang="en-US" dirty="0"/>
              </a:p>
            </p:txBody>
          </p:sp>
        </p:grpSp>
        <p:cxnSp>
          <p:nvCxnSpPr>
            <p:cNvPr id="27" name="Straight Arrow Connector 26"/>
            <p:cNvCxnSpPr/>
            <p:nvPr/>
          </p:nvCxnSpPr>
          <p:spPr>
            <a:xfrm>
              <a:off x="1576388" y="4932363"/>
              <a:ext cx="1766887" cy="1587"/>
            </a:xfrm>
            <a:prstGeom prst="straightConnector1">
              <a:avLst/>
            </a:prstGeom>
            <a:ln>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29" name="TextBox 28"/>
            <p:cNvSpPr txBox="1">
              <a:spLocks noChangeArrowheads="1"/>
            </p:cNvSpPr>
            <p:nvPr/>
          </p:nvSpPr>
          <p:spPr bwMode="auto">
            <a:xfrm>
              <a:off x="1884363" y="4471988"/>
              <a:ext cx="17716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dirty="0"/>
                <a:t>L</a:t>
              </a:r>
              <a:r>
                <a:rPr lang="en-US" baseline="-25000" dirty="0"/>
                <a:t>CG</a:t>
              </a:r>
              <a:endParaRPr lang="en-US" dirty="0"/>
            </a:p>
          </p:txBody>
        </p:sp>
        <p:grpSp>
          <p:nvGrpSpPr>
            <p:cNvPr id="10" name="Group 40"/>
            <p:cNvGrpSpPr>
              <a:grpSpLocks/>
            </p:cNvGrpSpPr>
            <p:nvPr/>
          </p:nvGrpSpPr>
          <p:grpSpPr bwMode="auto">
            <a:xfrm>
              <a:off x="1208088" y="5024438"/>
              <a:ext cx="534987" cy="595312"/>
              <a:chOff x="1207926" y="5024299"/>
              <a:chExt cx="535046" cy="595650"/>
            </a:xfrm>
          </p:grpSpPr>
          <p:sp>
            <p:nvSpPr>
              <p:cNvPr id="31" name="Curved Down Arrow 30"/>
              <p:cNvSpPr/>
              <p:nvPr/>
            </p:nvSpPr>
            <p:spPr>
              <a:xfrm rot="8502518" flipV="1">
                <a:off x="1327001" y="5024299"/>
                <a:ext cx="415971" cy="192196"/>
              </a:xfrm>
              <a:prstGeom prst="curvedDownArrow">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18449" name="TextBox 31"/>
              <p:cNvSpPr txBox="1">
                <a:spLocks noChangeArrowheads="1"/>
              </p:cNvSpPr>
              <p:nvPr/>
            </p:nvSpPr>
            <p:spPr bwMode="auto">
              <a:xfrm>
                <a:off x="1207926" y="5219839"/>
                <a:ext cx="45501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2000"/>
                  <a:t>+</a:t>
                </a:r>
              </a:p>
            </p:txBody>
          </p:sp>
        </p:grpSp>
      </p:grpSp>
      <p:graphicFrame>
        <p:nvGraphicFramePr>
          <p:cNvPr id="29698" name="Object 2"/>
          <p:cNvGraphicFramePr>
            <a:graphicFrameLocks noChangeAspect="1"/>
          </p:cNvGraphicFramePr>
          <p:nvPr>
            <p:extLst>
              <p:ext uri="{D42A27DB-BD31-4B8C-83A1-F6EECF244321}">
                <p14:modId xmlns:p14="http://schemas.microsoft.com/office/powerpoint/2010/main" val="3537746468"/>
              </p:ext>
            </p:extLst>
          </p:nvPr>
        </p:nvGraphicFramePr>
        <p:xfrm>
          <a:off x="3656013" y="3180030"/>
          <a:ext cx="2924175" cy="1135063"/>
        </p:xfrm>
        <a:graphic>
          <a:graphicData uri="http://schemas.openxmlformats.org/presentationml/2006/ole">
            <mc:AlternateContent xmlns:mc="http://schemas.openxmlformats.org/markup-compatibility/2006">
              <mc:Choice xmlns:v="urn:schemas-microsoft-com:vml" Requires="v">
                <p:oleObj spid="_x0000_s47146" name="Equation" r:id="rId3" imgW="1143000" imgH="444500" progId="Equation.3">
                  <p:embed/>
                </p:oleObj>
              </mc:Choice>
              <mc:Fallback>
                <p:oleObj name="Equation" r:id="rId3" imgW="1143000" imgH="444500" progId="Equation.3">
                  <p:embed/>
                  <p:pic>
                    <p:nvPicPr>
                      <p:cNvPr id="0" name=""/>
                      <p:cNvPicPr>
                        <a:picLocks noChangeAspect="1" noChangeArrowheads="1"/>
                      </p:cNvPicPr>
                      <p:nvPr/>
                    </p:nvPicPr>
                    <p:blipFill>
                      <a:blip r:embed="rId4"/>
                      <a:srcRect/>
                      <a:stretch>
                        <a:fillRect/>
                      </a:stretch>
                    </p:blipFill>
                    <p:spPr bwMode="auto">
                      <a:xfrm>
                        <a:off x="3656013" y="3180030"/>
                        <a:ext cx="2924175" cy="1135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oleObj>
              </mc:Fallback>
            </mc:AlternateContent>
          </a:graphicData>
        </a:graphic>
      </p:graphicFrame>
      <p:grpSp>
        <p:nvGrpSpPr>
          <p:cNvPr id="11" name="Group 10"/>
          <p:cNvGrpSpPr/>
          <p:nvPr/>
        </p:nvGrpSpPr>
        <p:grpSpPr>
          <a:xfrm>
            <a:off x="735806" y="1533922"/>
            <a:ext cx="5840413" cy="2126993"/>
            <a:chOff x="1884363" y="1770321"/>
            <a:chExt cx="5840413" cy="2126993"/>
          </a:xfrm>
        </p:grpSpPr>
        <p:sp>
          <p:nvSpPr>
            <p:cNvPr id="3" name="Rectangle 2"/>
            <p:cNvSpPr/>
            <p:nvPr/>
          </p:nvSpPr>
          <p:spPr bwMode="auto">
            <a:xfrm>
              <a:off x="1884363" y="2765425"/>
              <a:ext cx="5840413" cy="220662"/>
            </a:xfrm>
            <a:prstGeom prst="rect">
              <a:avLst/>
            </a:prstGeom>
            <a:solidFill>
              <a:schemeClr val="bg1">
                <a:lumMod val="6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 name="Isosceles Triangle 3"/>
            <p:cNvSpPr/>
            <p:nvPr/>
          </p:nvSpPr>
          <p:spPr bwMode="auto">
            <a:xfrm>
              <a:off x="2851151" y="2986088"/>
              <a:ext cx="676275" cy="911226"/>
            </a:xfrm>
            <a:prstGeom prst="triangle">
              <a:avLst/>
            </a:prstGeom>
            <a:solidFill>
              <a:schemeClr val="bg1">
                <a:lumMod val="6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30" name="Picture 29"/>
            <p:cNvPicPr>
              <a:picLocks noChangeAspect="1"/>
            </p:cNvPicPr>
            <p:nvPr/>
          </p:nvPicPr>
          <p:blipFill rotWithShape="1">
            <a:blip r:embed="rId5"/>
            <a:srcRect l="14057" t="10027" r="64037" b="49026"/>
            <a:stretch/>
          </p:blipFill>
          <p:spPr>
            <a:xfrm>
              <a:off x="2169682" y="1770321"/>
              <a:ext cx="451634" cy="995104"/>
            </a:xfrm>
            <a:prstGeom prst="rect">
              <a:avLst/>
            </a:prstGeom>
          </p:spPr>
        </p:pic>
        <p:cxnSp>
          <p:nvCxnSpPr>
            <p:cNvPr id="32" name="Straight Arrow Connector 31"/>
            <p:cNvCxnSpPr/>
            <p:nvPr/>
          </p:nvCxnSpPr>
          <p:spPr>
            <a:xfrm>
              <a:off x="2347119" y="2560981"/>
              <a:ext cx="886690" cy="0"/>
            </a:xfrm>
            <a:prstGeom prst="straightConnector1">
              <a:avLst/>
            </a:prstGeom>
            <a:ln>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33" name="TextBox 32"/>
            <p:cNvSpPr txBox="1">
              <a:spLocks noChangeArrowheads="1"/>
            </p:cNvSpPr>
            <p:nvPr/>
          </p:nvSpPr>
          <p:spPr bwMode="auto">
            <a:xfrm>
              <a:off x="2591784" y="2039666"/>
              <a:ext cx="1017606"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dirty="0" smtClean="0"/>
                <a:t>L</a:t>
              </a:r>
              <a:r>
                <a:rPr lang="en-US" baseline="-25000" dirty="0" smtClean="0"/>
                <a:t>U</a:t>
              </a:r>
              <a:r>
                <a:rPr lang="en-US" dirty="0" smtClean="0"/>
                <a:t> = ?</a:t>
              </a:r>
              <a:endParaRPr lang="en-US" dirty="0"/>
            </a:p>
          </p:txBody>
        </p:sp>
      </p:grpSp>
      <p:graphicFrame>
        <p:nvGraphicFramePr>
          <p:cNvPr id="36" name="Object 2"/>
          <p:cNvGraphicFramePr>
            <a:graphicFrameLocks noChangeAspect="1"/>
          </p:cNvGraphicFramePr>
          <p:nvPr>
            <p:extLst>
              <p:ext uri="{D42A27DB-BD31-4B8C-83A1-F6EECF244321}">
                <p14:modId xmlns:p14="http://schemas.microsoft.com/office/powerpoint/2010/main" val="681523734"/>
              </p:ext>
            </p:extLst>
          </p:nvPr>
        </p:nvGraphicFramePr>
        <p:xfrm>
          <a:off x="5622369" y="5020822"/>
          <a:ext cx="3413125" cy="1687513"/>
        </p:xfrm>
        <a:graphic>
          <a:graphicData uri="http://schemas.openxmlformats.org/presentationml/2006/ole">
            <mc:AlternateContent xmlns:mc="http://schemas.openxmlformats.org/markup-compatibility/2006">
              <mc:Choice xmlns:v="urn:schemas-microsoft-com:vml" Requires="v">
                <p:oleObj spid="_x0000_s47147" name="Equation" r:id="rId6" imgW="1333500" imgH="660400" progId="Equation.3">
                  <p:embed/>
                </p:oleObj>
              </mc:Choice>
              <mc:Fallback>
                <p:oleObj name="Equation" r:id="rId6" imgW="1333500" imgH="660400" progId="Equation.3">
                  <p:embed/>
                  <p:pic>
                    <p:nvPicPr>
                      <p:cNvPr id="0" name=""/>
                      <p:cNvPicPr>
                        <a:picLocks noChangeAspect="1" noChangeArrowheads="1"/>
                      </p:cNvPicPr>
                      <p:nvPr/>
                    </p:nvPicPr>
                    <p:blipFill>
                      <a:blip r:embed="rId7"/>
                      <a:srcRect/>
                      <a:stretch>
                        <a:fillRect/>
                      </a:stretch>
                    </p:blipFill>
                    <p:spPr bwMode="auto">
                      <a:xfrm>
                        <a:off x="5622369" y="5020822"/>
                        <a:ext cx="3413125" cy="1687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oleObj>
              </mc:Fallback>
            </mc:AlternateContent>
          </a:graphicData>
        </a:graphic>
      </p:graphicFrame>
      <p:graphicFrame>
        <p:nvGraphicFramePr>
          <p:cNvPr id="37" name="Object 2"/>
          <p:cNvGraphicFramePr>
            <a:graphicFrameLocks noChangeAspect="1"/>
          </p:cNvGraphicFramePr>
          <p:nvPr>
            <p:extLst>
              <p:ext uri="{D42A27DB-BD31-4B8C-83A1-F6EECF244321}">
                <p14:modId xmlns:p14="http://schemas.microsoft.com/office/powerpoint/2010/main" val="63743303"/>
              </p:ext>
            </p:extLst>
          </p:nvPr>
        </p:nvGraphicFramePr>
        <p:xfrm>
          <a:off x="6753302" y="3540014"/>
          <a:ext cx="2014537" cy="1101725"/>
        </p:xfrm>
        <a:graphic>
          <a:graphicData uri="http://schemas.openxmlformats.org/presentationml/2006/ole">
            <mc:AlternateContent xmlns:mc="http://schemas.openxmlformats.org/markup-compatibility/2006">
              <mc:Choice xmlns:v="urn:schemas-microsoft-com:vml" Requires="v">
                <p:oleObj spid="_x0000_s47148" name="Equation" r:id="rId8" imgW="787400" imgH="431800" progId="Equation.3">
                  <p:embed/>
                </p:oleObj>
              </mc:Choice>
              <mc:Fallback>
                <p:oleObj name="Equation" r:id="rId8" imgW="787400" imgH="431800" progId="Equation.3">
                  <p:embed/>
                  <p:pic>
                    <p:nvPicPr>
                      <p:cNvPr id="0" name=""/>
                      <p:cNvPicPr>
                        <a:picLocks noChangeAspect="1" noChangeArrowheads="1"/>
                      </p:cNvPicPr>
                      <p:nvPr/>
                    </p:nvPicPr>
                    <p:blipFill>
                      <a:blip r:embed="rId9"/>
                      <a:srcRect/>
                      <a:stretch>
                        <a:fillRect/>
                      </a:stretch>
                    </p:blipFill>
                    <p:spPr bwMode="auto">
                      <a:xfrm>
                        <a:off x="6753302" y="3540014"/>
                        <a:ext cx="2014537" cy="1101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oleObj>
              </mc:Fallback>
            </mc:AlternateContent>
          </a:graphicData>
        </a:graphic>
      </p:graphicFrame>
      <p:sp>
        <p:nvSpPr>
          <p:cNvPr id="34" name="TextBox 33">
            <a:hlinkClick r:id="rId10" action="ppaction://hlinksldjump"/>
          </p:cNvPr>
          <p:cNvSpPr txBox="1"/>
          <p:nvPr/>
        </p:nvSpPr>
        <p:spPr>
          <a:xfrm>
            <a:off x="2992022" y="6386226"/>
            <a:ext cx="944978" cy="461665"/>
          </a:xfrm>
          <a:prstGeom prst="rect">
            <a:avLst/>
          </a:prstGeom>
          <a:noFill/>
        </p:spPr>
        <p:txBody>
          <a:bodyPr wrap="square" rtlCol="0">
            <a:spAutoFit/>
          </a:bodyPr>
          <a:lstStyle/>
          <a:p>
            <a:r>
              <a:rPr lang="en-US" dirty="0" smtClean="0">
                <a:hlinkClick r:id="rId11" action="ppaction://hlinksldjump"/>
              </a:rPr>
              <a:t>Back</a:t>
            </a:r>
            <a:endParaRPr lang="en-US" dirty="0"/>
          </a:p>
        </p:txBody>
      </p:sp>
    </p:spTree>
    <p:extLst>
      <p:ext uri="{BB962C8B-B14F-4D97-AF65-F5344CB8AC3E}">
        <p14:creationId xmlns:p14="http://schemas.microsoft.com/office/powerpoint/2010/main" val="178954953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969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Title 1"/>
          <p:cNvSpPr>
            <a:spLocks noGrp="1"/>
          </p:cNvSpPr>
          <p:nvPr>
            <p:ph type="title"/>
          </p:nvPr>
        </p:nvSpPr>
        <p:spPr>
          <a:xfrm>
            <a:off x="0" y="0"/>
            <a:ext cx="9144000" cy="469900"/>
          </a:xfrm>
        </p:spPr>
        <p:txBody>
          <a:bodyPr/>
          <a:lstStyle/>
          <a:p>
            <a:pPr eaLnBrk="1" hangingPunct="1"/>
            <a:r>
              <a:rPr lang="en-US" dirty="0" smtClean="0">
                <a:latin typeface="Calibri" charset="0"/>
                <a:ea typeface="ＭＳ Ｐゴシック" charset="0"/>
                <a:cs typeface="ＭＳ Ｐゴシック" charset="0"/>
              </a:rPr>
              <a:t>Mass of a Meter Stick</a:t>
            </a:r>
            <a:endParaRPr lang="en-US" dirty="0">
              <a:latin typeface="Calibri" charset="0"/>
              <a:ea typeface="ＭＳ Ｐゴシック" charset="0"/>
              <a:cs typeface="ＭＳ Ｐゴシック" charset="0"/>
            </a:endParaRPr>
          </a:p>
        </p:txBody>
      </p:sp>
      <p:grpSp>
        <p:nvGrpSpPr>
          <p:cNvPr id="18437" name="Group 33"/>
          <p:cNvGrpSpPr>
            <a:grpSpLocks/>
          </p:cNvGrpSpPr>
          <p:nvPr/>
        </p:nvGrpSpPr>
        <p:grpSpPr bwMode="auto">
          <a:xfrm>
            <a:off x="165100" y="1920875"/>
            <a:ext cx="6005513" cy="1703388"/>
            <a:chOff x="75927" y="2310863"/>
            <a:chExt cx="6005118" cy="1704872"/>
          </a:xfrm>
        </p:grpSpPr>
        <p:sp>
          <p:nvSpPr>
            <p:cNvPr id="3" name="Rectangle 2"/>
            <p:cNvSpPr/>
            <p:nvPr/>
          </p:nvSpPr>
          <p:spPr>
            <a:xfrm>
              <a:off x="241016" y="2538074"/>
              <a:ext cx="5840029" cy="220854"/>
            </a:xfrm>
            <a:prstGeom prst="rect">
              <a:avLst/>
            </a:prstGeom>
            <a:solidFill>
              <a:schemeClr val="bg1">
                <a:lumMod val="6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 name="Isosceles Triangle 3"/>
            <p:cNvSpPr/>
            <p:nvPr/>
          </p:nvSpPr>
          <p:spPr>
            <a:xfrm>
              <a:off x="1207741" y="2758928"/>
              <a:ext cx="676231" cy="1256807"/>
            </a:xfrm>
            <a:prstGeom prst="triangle">
              <a:avLst/>
            </a:prstGeom>
            <a:solidFill>
              <a:schemeClr val="bg1">
                <a:lumMod val="6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cxnSp>
          <p:nvCxnSpPr>
            <p:cNvPr id="6" name="Straight Connector 5"/>
            <p:cNvCxnSpPr/>
            <p:nvPr/>
          </p:nvCxnSpPr>
          <p:spPr>
            <a:xfrm rot="5400000">
              <a:off x="208172" y="2863000"/>
              <a:ext cx="648264" cy="158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75927" y="3187926"/>
              <a:ext cx="911165" cy="400399"/>
            </a:xfrm>
            <a:prstGeom prst="rect">
              <a:avLst/>
            </a:prstGeom>
            <a:solidFill>
              <a:schemeClr val="bg1">
                <a:lumMod val="6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8460" name="TextBox 8"/>
            <p:cNvSpPr txBox="1">
              <a:spLocks noChangeArrowheads="1"/>
            </p:cNvSpPr>
            <p:nvPr/>
          </p:nvSpPr>
          <p:spPr bwMode="auto">
            <a:xfrm>
              <a:off x="75927" y="3188184"/>
              <a:ext cx="89254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2000"/>
                <a:t>0.5 kg</a:t>
              </a:r>
            </a:p>
          </p:txBody>
        </p:sp>
        <p:sp>
          <p:nvSpPr>
            <p:cNvPr id="18461" name="TextBox 9"/>
            <p:cNvSpPr txBox="1">
              <a:spLocks noChangeArrowheads="1"/>
            </p:cNvSpPr>
            <p:nvPr/>
          </p:nvSpPr>
          <p:spPr bwMode="auto">
            <a:xfrm>
              <a:off x="3343709" y="2310863"/>
              <a:ext cx="109455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a:t>m = ?</a:t>
              </a:r>
            </a:p>
          </p:txBody>
        </p:sp>
      </p:grpSp>
      <p:cxnSp>
        <p:nvCxnSpPr>
          <p:cNvPr id="12" name="Straight Arrow Connector 11"/>
          <p:cNvCxnSpPr/>
          <p:nvPr/>
        </p:nvCxnSpPr>
        <p:spPr>
          <a:xfrm>
            <a:off x="568325" y="4933950"/>
            <a:ext cx="1008063" cy="1588"/>
          </a:xfrm>
          <a:prstGeom prst="straightConnector1">
            <a:avLst/>
          </a:prstGeom>
          <a:ln>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13" name="TextBox 12"/>
          <p:cNvSpPr txBox="1">
            <a:spLocks noChangeArrowheads="1"/>
          </p:cNvSpPr>
          <p:nvPr/>
        </p:nvSpPr>
        <p:spPr bwMode="auto">
          <a:xfrm>
            <a:off x="374650" y="4473575"/>
            <a:ext cx="17716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a:t>0.12 m</a:t>
            </a:r>
          </a:p>
        </p:txBody>
      </p:sp>
      <p:sp>
        <p:nvSpPr>
          <p:cNvPr id="18440" name="TextBox 15"/>
          <p:cNvSpPr txBox="1">
            <a:spLocks noChangeArrowheads="1"/>
          </p:cNvSpPr>
          <p:nvPr/>
        </p:nvSpPr>
        <p:spPr bwMode="auto">
          <a:xfrm>
            <a:off x="0" y="649288"/>
            <a:ext cx="9144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a:t>A meter stick is balanced on a fulcrum placed at the 85 cm mark by a 0.5 kg mass hanging at the 97 cm mark. Find the mass of the meter stick.</a:t>
            </a:r>
          </a:p>
        </p:txBody>
      </p:sp>
      <p:cxnSp>
        <p:nvCxnSpPr>
          <p:cNvPr id="18" name="Straight Connector 17"/>
          <p:cNvCxnSpPr/>
          <p:nvPr/>
        </p:nvCxnSpPr>
        <p:spPr>
          <a:xfrm>
            <a:off x="241300" y="5119688"/>
            <a:ext cx="5840413" cy="1587"/>
          </a:xfrm>
          <a:prstGeom prst="line">
            <a:avLst/>
          </a:prstGeom>
          <a:ln w="3810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nvGrpSpPr>
          <p:cNvPr id="5" name="Group 36"/>
          <p:cNvGrpSpPr>
            <a:grpSpLocks/>
          </p:cNvGrpSpPr>
          <p:nvPr/>
        </p:nvGrpSpPr>
        <p:grpSpPr bwMode="auto">
          <a:xfrm>
            <a:off x="3344863" y="5121275"/>
            <a:ext cx="730250" cy="871538"/>
            <a:chOff x="3345298" y="5121928"/>
            <a:chExt cx="730315" cy="871349"/>
          </a:xfrm>
        </p:grpSpPr>
        <p:cxnSp>
          <p:nvCxnSpPr>
            <p:cNvPr id="21" name="Straight Arrow Connector 20"/>
            <p:cNvCxnSpPr/>
            <p:nvPr/>
          </p:nvCxnSpPr>
          <p:spPr>
            <a:xfrm rot="5400000">
              <a:off x="2910418" y="5556808"/>
              <a:ext cx="871349" cy="1587"/>
            </a:xfrm>
            <a:prstGeom prst="straightConnector1">
              <a:avLst/>
            </a:prstGeom>
            <a:ln>
              <a:solidFill>
                <a:schemeClr val="tx1"/>
              </a:solidFill>
              <a:tailEnd type="arrow" w="lg" len="lg"/>
            </a:ln>
            <a:effectLst/>
          </p:spPr>
          <p:style>
            <a:lnRef idx="2">
              <a:schemeClr val="accent1"/>
            </a:lnRef>
            <a:fillRef idx="0">
              <a:schemeClr val="accent1"/>
            </a:fillRef>
            <a:effectRef idx="1">
              <a:schemeClr val="accent1"/>
            </a:effectRef>
            <a:fontRef idx="minor">
              <a:schemeClr val="tx1"/>
            </a:fontRef>
          </p:style>
        </p:cxnSp>
        <p:sp>
          <p:nvSpPr>
            <p:cNvPr id="18455" name="TextBox 23"/>
            <p:cNvSpPr txBox="1">
              <a:spLocks noChangeArrowheads="1"/>
            </p:cNvSpPr>
            <p:nvPr/>
          </p:nvSpPr>
          <p:spPr bwMode="auto">
            <a:xfrm>
              <a:off x="3346886" y="5389117"/>
              <a:ext cx="7287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a:t>mg</a:t>
              </a:r>
            </a:p>
          </p:txBody>
        </p:sp>
      </p:grpSp>
      <p:grpSp>
        <p:nvGrpSpPr>
          <p:cNvPr id="7" name="Group 38"/>
          <p:cNvGrpSpPr>
            <a:grpSpLocks/>
          </p:cNvGrpSpPr>
          <p:nvPr/>
        </p:nvGrpSpPr>
        <p:grpSpPr bwMode="auto">
          <a:xfrm>
            <a:off x="1538288" y="4241800"/>
            <a:ext cx="766762" cy="881063"/>
            <a:chOff x="1537655" y="4242226"/>
            <a:chExt cx="766963" cy="880495"/>
          </a:xfrm>
        </p:grpSpPr>
        <p:cxnSp>
          <p:nvCxnSpPr>
            <p:cNvPr id="23" name="Straight Arrow Connector 22"/>
            <p:cNvCxnSpPr/>
            <p:nvPr/>
          </p:nvCxnSpPr>
          <p:spPr>
            <a:xfrm rot="16200000" flipV="1">
              <a:off x="1103755" y="4687232"/>
              <a:ext cx="869389" cy="1587"/>
            </a:xfrm>
            <a:prstGeom prst="straightConnector1">
              <a:avLst/>
            </a:prstGeom>
            <a:ln>
              <a:solidFill>
                <a:schemeClr val="tx1"/>
              </a:solidFill>
              <a:tailEnd type="arrow" w="lg" len="lg"/>
            </a:ln>
            <a:effectLst/>
          </p:spPr>
          <p:style>
            <a:lnRef idx="2">
              <a:schemeClr val="accent1"/>
            </a:lnRef>
            <a:fillRef idx="0">
              <a:schemeClr val="accent1"/>
            </a:fillRef>
            <a:effectRef idx="1">
              <a:schemeClr val="accent1"/>
            </a:effectRef>
            <a:fontRef idx="minor">
              <a:schemeClr val="tx1"/>
            </a:fontRef>
          </p:style>
        </p:cxnSp>
        <p:sp>
          <p:nvSpPr>
            <p:cNvPr id="18453" name="TextBox 24"/>
            <p:cNvSpPr txBox="1">
              <a:spLocks noChangeArrowheads="1"/>
            </p:cNvSpPr>
            <p:nvPr/>
          </p:nvSpPr>
          <p:spPr bwMode="auto">
            <a:xfrm>
              <a:off x="1575891" y="4242226"/>
              <a:ext cx="7287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a:t>N</a:t>
              </a:r>
            </a:p>
          </p:txBody>
        </p:sp>
      </p:grpSp>
      <p:grpSp>
        <p:nvGrpSpPr>
          <p:cNvPr id="9" name="Group 37"/>
          <p:cNvGrpSpPr>
            <a:grpSpLocks/>
          </p:cNvGrpSpPr>
          <p:nvPr/>
        </p:nvGrpSpPr>
        <p:grpSpPr bwMode="auto">
          <a:xfrm>
            <a:off x="479425" y="5122863"/>
            <a:ext cx="728663" cy="1284287"/>
            <a:chOff x="479199" y="5123515"/>
            <a:chExt cx="728727" cy="1283143"/>
          </a:xfrm>
        </p:grpSpPr>
        <p:cxnSp>
          <p:nvCxnSpPr>
            <p:cNvPr id="20" name="Straight Arrow Connector 19"/>
            <p:cNvCxnSpPr/>
            <p:nvPr/>
          </p:nvCxnSpPr>
          <p:spPr>
            <a:xfrm rot="5400000">
              <a:off x="-107599" y="5764293"/>
              <a:ext cx="1283143" cy="1588"/>
            </a:xfrm>
            <a:prstGeom prst="straightConnector1">
              <a:avLst/>
            </a:prstGeom>
            <a:ln>
              <a:solidFill>
                <a:schemeClr val="tx1"/>
              </a:solidFill>
              <a:tailEnd type="arrow" w="lg" len="lg"/>
            </a:ln>
            <a:effectLst/>
          </p:spPr>
          <p:style>
            <a:lnRef idx="2">
              <a:schemeClr val="accent1"/>
            </a:lnRef>
            <a:fillRef idx="0">
              <a:schemeClr val="accent1"/>
            </a:fillRef>
            <a:effectRef idx="1">
              <a:schemeClr val="accent1"/>
            </a:effectRef>
            <a:fontRef idx="minor">
              <a:schemeClr val="tx1"/>
            </a:fontRef>
          </p:style>
        </p:cxnSp>
        <p:sp>
          <p:nvSpPr>
            <p:cNvPr id="18451" name="TextBox 25"/>
            <p:cNvSpPr txBox="1">
              <a:spLocks noChangeArrowheads="1"/>
            </p:cNvSpPr>
            <p:nvPr/>
          </p:nvSpPr>
          <p:spPr bwMode="auto">
            <a:xfrm>
              <a:off x="479199" y="5619949"/>
              <a:ext cx="7287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a:t>Mg</a:t>
              </a:r>
            </a:p>
          </p:txBody>
        </p:sp>
      </p:grpSp>
      <p:cxnSp>
        <p:nvCxnSpPr>
          <p:cNvPr id="27" name="Straight Arrow Connector 26"/>
          <p:cNvCxnSpPr/>
          <p:nvPr/>
        </p:nvCxnSpPr>
        <p:spPr>
          <a:xfrm>
            <a:off x="1576388" y="4932363"/>
            <a:ext cx="1766887" cy="1587"/>
          </a:xfrm>
          <a:prstGeom prst="straightConnector1">
            <a:avLst/>
          </a:prstGeom>
          <a:ln>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29" name="TextBox 28"/>
          <p:cNvSpPr txBox="1">
            <a:spLocks noChangeArrowheads="1"/>
          </p:cNvSpPr>
          <p:nvPr/>
        </p:nvSpPr>
        <p:spPr bwMode="auto">
          <a:xfrm>
            <a:off x="1884363" y="4471988"/>
            <a:ext cx="17716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a:t>0.35 m</a:t>
            </a:r>
          </a:p>
        </p:txBody>
      </p:sp>
      <p:grpSp>
        <p:nvGrpSpPr>
          <p:cNvPr id="10" name="Group 40"/>
          <p:cNvGrpSpPr>
            <a:grpSpLocks/>
          </p:cNvGrpSpPr>
          <p:nvPr/>
        </p:nvGrpSpPr>
        <p:grpSpPr bwMode="auto">
          <a:xfrm>
            <a:off x="1208088" y="5024438"/>
            <a:ext cx="534987" cy="595312"/>
            <a:chOff x="1207926" y="5024299"/>
            <a:chExt cx="535046" cy="595650"/>
          </a:xfrm>
        </p:grpSpPr>
        <p:sp>
          <p:nvSpPr>
            <p:cNvPr id="31" name="Curved Down Arrow 30"/>
            <p:cNvSpPr/>
            <p:nvPr/>
          </p:nvSpPr>
          <p:spPr>
            <a:xfrm rot="8502518" flipV="1">
              <a:off x="1327001" y="5024299"/>
              <a:ext cx="415971" cy="192196"/>
            </a:xfrm>
            <a:prstGeom prst="curvedDownArrow">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18449" name="TextBox 31"/>
            <p:cNvSpPr txBox="1">
              <a:spLocks noChangeArrowheads="1"/>
            </p:cNvSpPr>
            <p:nvPr/>
          </p:nvSpPr>
          <p:spPr bwMode="auto">
            <a:xfrm>
              <a:off x="1207926" y="5219839"/>
              <a:ext cx="45501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2000"/>
                <a:t>+</a:t>
              </a:r>
            </a:p>
          </p:txBody>
        </p:sp>
      </p:grpSp>
      <p:graphicFrame>
        <p:nvGraphicFramePr>
          <p:cNvPr id="29698" name="Object 2"/>
          <p:cNvGraphicFramePr>
            <a:graphicFrameLocks noChangeAspect="1"/>
          </p:cNvGraphicFramePr>
          <p:nvPr/>
        </p:nvGraphicFramePr>
        <p:xfrm>
          <a:off x="4362450" y="2586038"/>
          <a:ext cx="3898900" cy="1038225"/>
        </p:xfrm>
        <a:graphic>
          <a:graphicData uri="http://schemas.openxmlformats.org/presentationml/2006/ole">
            <mc:AlternateContent xmlns:mc="http://schemas.openxmlformats.org/markup-compatibility/2006">
              <mc:Choice xmlns:v="urn:schemas-microsoft-com:vml" Requires="v">
                <p:oleObj spid="_x0000_s46109" name="Equation" r:id="rId3" imgW="1524000" imgH="406400" progId="Equation.3">
                  <p:embed/>
                </p:oleObj>
              </mc:Choice>
              <mc:Fallback>
                <p:oleObj name="Equation" r:id="rId3" imgW="1524000" imgH="4064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62450" y="2586038"/>
                        <a:ext cx="3898900" cy="1038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oleObj>
              </mc:Fallback>
            </mc:AlternateContent>
          </a:graphicData>
        </a:graphic>
      </p:graphicFrame>
      <p:graphicFrame>
        <p:nvGraphicFramePr>
          <p:cNvPr id="29699" name="Object 3"/>
          <p:cNvGraphicFramePr>
            <a:graphicFrameLocks noChangeAspect="1"/>
          </p:cNvGraphicFramePr>
          <p:nvPr/>
        </p:nvGraphicFramePr>
        <p:xfrm>
          <a:off x="4362450" y="3897313"/>
          <a:ext cx="3021013" cy="1038225"/>
        </p:xfrm>
        <a:graphic>
          <a:graphicData uri="http://schemas.openxmlformats.org/presentationml/2006/ole">
            <mc:AlternateContent xmlns:mc="http://schemas.openxmlformats.org/markup-compatibility/2006">
              <mc:Choice xmlns:v="urn:schemas-microsoft-com:vml" Requires="v">
                <p:oleObj spid="_x0000_s46110" name="Equation" r:id="rId5" imgW="1181100" imgH="406400" progId="Equation.3">
                  <p:embed/>
                </p:oleObj>
              </mc:Choice>
              <mc:Fallback>
                <p:oleObj name="Equation" r:id="rId5" imgW="1181100" imgH="4064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62450" y="3897313"/>
                        <a:ext cx="3021013" cy="1038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oleObj>
              </mc:Fallback>
            </mc:AlternateContent>
          </a:graphicData>
        </a:graphic>
      </p:graphicFrame>
      <p:sp>
        <p:nvSpPr>
          <p:cNvPr id="30" name="TextBox 29">
            <a:hlinkClick r:id="rId7" action="ppaction://hlinksldjump"/>
          </p:cNvPr>
          <p:cNvSpPr txBox="1"/>
          <p:nvPr/>
        </p:nvSpPr>
        <p:spPr>
          <a:xfrm>
            <a:off x="8199022" y="6396335"/>
            <a:ext cx="944978" cy="461665"/>
          </a:xfrm>
          <a:prstGeom prst="rect">
            <a:avLst/>
          </a:prstGeom>
          <a:noFill/>
        </p:spPr>
        <p:txBody>
          <a:bodyPr wrap="square" rtlCol="0">
            <a:spAutoFit/>
          </a:bodyPr>
          <a:lstStyle/>
          <a:p>
            <a:r>
              <a:rPr lang="en-US" dirty="0" smtClean="0">
                <a:hlinkClick r:id="rId8" action="ppaction://hlinksldjump"/>
              </a:rPr>
              <a:t>Back</a:t>
            </a:r>
            <a:endParaRPr lang="en-U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9"/>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29698"/>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296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457200" y="304800"/>
            <a:ext cx="8229600" cy="1143000"/>
          </a:xfrm>
        </p:spPr>
        <p:txBody>
          <a:bodyPr/>
          <a:lstStyle/>
          <a:p>
            <a:pPr eaLnBrk="1" hangingPunct="1"/>
            <a:r>
              <a:rPr lang="en-US" smtClean="0">
                <a:ea typeface="ＭＳ Ｐゴシック" charset="-128"/>
                <a:cs typeface="ＭＳ Ｐゴシック" charset="-128"/>
              </a:rPr>
              <a:t>Peer Instruction Rationale</a:t>
            </a:r>
          </a:p>
        </p:txBody>
      </p:sp>
      <p:sp>
        <p:nvSpPr>
          <p:cNvPr id="14339" name="Content Placeholder 2"/>
          <p:cNvSpPr>
            <a:spLocks noGrp="1"/>
          </p:cNvSpPr>
          <p:nvPr>
            <p:ph idx="1"/>
          </p:nvPr>
        </p:nvSpPr>
        <p:spPr>
          <a:xfrm>
            <a:off x="457200" y="1371600"/>
            <a:ext cx="8535446" cy="4525963"/>
          </a:xfrm>
        </p:spPr>
        <p:txBody>
          <a:bodyPr rtlCol="0">
            <a:normAutofit lnSpcReduction="10000"/>
          </a:bodyPr>
          <a:lstStyle/>
          <a:p>
            <a:pPr eaLnBrk="1" fontAlgn="auto" hangingPunct="1">
              <a:spcAft>
                <a:spcPts val="0"/>
              </a:spcAft>
              <a:buFont typeface="Arial"/>
              <a:buChar char="•"/>
              <a:defRPr/>
            </a:pPr>
            <a:r>
              <a:rPr lang="en-US" dirty="0" smtClean="0"/>
              <a:t>Students learn better when interacting with the material and their peers</a:t>
            </a:r>
          </a:p>
          <a:p>
            <a:pPr eaLnBrk="1" fontAlgn="auto" hangingPunct="1">
              <a:spcAft>
                <a:spcPts val="0"/>
              </a:spcAft>
              <a:buFont typeface="Arial"/>
              <a:buChar char="•"/>
              <a:defRPr/>
            </a:pPr>
            <a:r>
              <a:rPr lang="en-US" dirty="0" smtClean="0"/>
              <a:t>Students can memorize problem solving algorithms without knowing underlying concepts</a:t>
            </a:r>
          </a:p>
          <a:p>
            <a:pPr eaLnBrk="1" fontAlgn="auto" hangingPunct="1">
              <a:spcAft>
                <a:spcPts val="0"/>
              </a:spcAft>
              <a:buFont typeface="Arial"/>
              <a:buChar char="•"/>
              <a:defRPr/>
            </a:pPr>
            <a:r>
              <a:rPr lang="en-US" dirty="0" smtClean="0"/>
              <a:t>Understanding physics requires understanding the concepts</a:t>
            </a:r>
          </a:p>
          <a:p>
            <a:pPr eaLnBrk="1" fontAlgn="auto" hangingPunct="1">
              <a:spcAft>
                <a:spcPts val="0"/>
              </a:spcAft>
              <a:buFont typeface="Arial"/>
              <a:buChar char="•"/>
              <a:defRPr/>
            </a:pPr>
            <a:r>
              <a:rPr lang="en-US" dirty="0" smtClean="0"/>
              <a:t>Teachers can learn how to be a better teacher from their students</a:t>
            </a:r>
          </a:p>
          <a:p>
            <a:pPr eaLnBrk="1" fontAlgn="auto" hangingPunct="1">
              <a:spcAft>
                <a:spcPts val="0"/>
              </a:spcAft>
              <a:buFont typeface="Arial"/>
              <a:buChar char="•"/>
              <a:defRPr/>
            </a:pPr>
            <a:endParaRPr lang="en-US" dirty="0" smtClean="0"/>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11966</TotalTime>
  <Words>1884</Words>
  <Application>Microsoft Macintosh PowerPoint</Application>
  <PresentationFormat>On-screen Show (4:3)</PresentationFormat>
  <Paragraphs>291</Paragraphs>
  <Slides>35</Slides>
  <Notes>1</Notes>
  <HiddenSlides>0</HiddenSlides>
  <MMClips>20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37" baseType="lpstr">
      <vt:lpstr>Office Theme</vt:lpstr>
      <vt:lpstr>Equation</vt:lpstr>
      <vt:lpstr>Momentum</vt:lpstr>
      <vt:lpstr>Energy</vt:lpstr>
      <vt:lpstr>Circular Motion and Rotation</vt:lpstr>
      <vt:lpstr>Gravity</vt:lpstr>
      <vt:lpstr>Statics and CG</vt:lpstr>
      <vt:lpstr>Walk the Plank</vt:lpstr>
      <vt:lpstr>Walk the Plank</vt:lpstr>
      <vt:lpstr>Mass of a Meter Stick</vt:lpstr>
      <vt:lpstr>Peer Instruction Rationale</vt:lpstr>
      <vt:lpstr>Implementing Peer Instruction</vt:lpstr>
      <vt:lpstr>Other Recommendations</vt:lpstr>
      <vt:lpstr>Peer Instruction CD Contents</vt:lpstr>
      <vt:lpstr>Peer Instruction Resources</vt:lpstr>
      <vt:lpstr>Physics Education Research (PER)</vt:lpstr>
      <vt:lpstr>PER Resources</vt:lpstr>
      <vt:lpstr>Banked Turns</vt:lpstr>
      <vt:lpstr>The Rotor</vt:lpstr>
      <vt:lpstr>The Rotor</vt:lpstr>
      <vt:lpstr>2009 AP B Free Response #1 Lab</vt:lpstr>
      <vt:lpstr>2009 AP B Free Response #1 Lab</vt:lpstr>
      <vt:lpstr>2009 AP B Free Response #1 Lab</vt:lpstr>
      <vt:lpstr>Resurrecting Feynman</vt:lpstr>
      <vt:lpstr>Resurrecting Feynman</vt:lpstr>
      <vt:lpstr>Resurrecting Feynman</vt:lpstr>
      <vt:lpstr>Stretchy String Launch</vt:lpstr>
      <vt:lpstr>Hopper Popper Experiment</vt:lpstr>
      <vt:lpstr>Goldeneye Bungee Jump-Could Bond hold on?)</vt:lpstr>
      <vt:lpstr>Goldeneye Bungee Jump-Could Bond hold on?</vt:lpstr>
      <vt:lpstr>Could Bond Hold On?</vt:lpstr>
      <vt:lpstr>More Bond Bungee Analysis</vt:lpstr>
      <vt:lpstr>More Bond Bungee Analysis</vt:lpstr>
      <vt:lpstr>Artificial Gravity</vt:lpstr>
      <vt:lpstr>2001: A Space Odyssey</vt:lpstr>
      <vt:lpstr>2001: A Space Odyssey</vt:lpstr>
      <vt:lpstr>Curved Space-time Simulator</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Free Response Questions</dc:title>
  <dc:creator>mac user</dc:creator>
  <cp:lastModifiedBy>Rooz</cp:lastModifiedBy>
  <cp:revision>126</cp:revision>
  <dcterms:created xsi:type="dcterms:W3CDTF">2013-09-25T22:01:00Z</dcterms:created>
  <dcterms:modified xsi:type="dcterms:W3CDTF">2013-10-06T19:44:18Z</dcterms:modified>
</cp:coreProperties>
</file>