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8" r:id="rId9"/>
    <p:sldId id="263" r:id="rId10"/>
    <p:sldId id="270" r:id="rId11"/>
    <p:sldId id="264" r:id="rId12"/>
    <p:sldId id="271" r:id="rId13"/>
    <p:sldId id="273" r:id="rId14"/>
    <p:sldId id="272" r:id="rId15"/>
    <p:sldId id="274" r:id="rId16"/>
    <p:sldId id="275" r:id="rId17"/>
    <p:sldId id="276" r:id="rId18"/>
    <p:sldId id="266" r:id="rId19"/>
    <p:sldId id="277" r:id="rId20"/>
    <p:sldId id="267" r:id="rId21"/>
    <p:sldId id="269" r:id="rId22"/>
    <p:sldId id="278" r:id="rId23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09" d="100"/>
          <a:sy n="109" d="100"/>
        </p:scale>
        <p:origin x="-79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printerSettings" Target="printerSettings/printerSettings1.bin"/><Relationship Id="rId25" Type="http://schemas.openxmlformats.org/officeDocument/2006/relationships/presProps" Target="presProps.xml"/><Relationship Id="rId26" Type="http://schemas.openxmlformats.org/officeDocument/2006/relationships/viewProps" Target="viewProps.xml"/><Relationship Id="rId27" Type="http://schemas.openxmlformats.org/officeDocument/2006/relationships/theme" Target="theme/theme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011CB3-5FB6-9A4C-B226-DBC9D81BDAC3}" type="datetime1">
              <a:rPr lang="en-US"/>
              <a:pPr>
                <a:defRPr/>
              </a:pPr>
              <a:t>10/10/12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547D9B-8BF5-654B-BC90-72C6E92824C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43574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F8F121-D983-F543-A0D0-90895DA6760D}" type="datetime1">
              <a:rPr lang="en-US"/>
              <a:pPr>
                <a:defRPr/>
              </a:pPr>
              <a:t>10/10/12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5336B7-D116-EF4F-8504-EFF2C1DA9C1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0819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058A92-092B-BE44-8501-C3D68732217C}" type="datetime1">
              <a:rPr lang="en-US"/>
              <a:pPr>
                <a:defRPr/>
              </a:pPr>
              <a:t>10/10/12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724C2F-84C4-7C43-B9CB-E7983C69DE5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13417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F6E685-C1A5-7C42-9822-56DBC6475D17}" type="datetime1">
              <a:rPr lang="en-US"/>
              <a:pPr>
                <a:defRPr/>
              </a:pPr>
              <a:t>10/10/12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04D4D5-E100-7142-969A-79DAA7A643F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93782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7B33DE-9153-1C42-BCCE-87EC5384B000}" type="datetime1">
              <a:rPr lang="en-US"/>
              <a:pPr>
                <a:defRPr/>
              </a:pPr>
              <a:t>10/10/12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E3763A-ED0B-C943-A7CC-09FFB932426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482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B1179A-3574-4547-B045-E3F0D49E7060}" type="datetime1">
              <a:rPr lang="en-US"/>
              <a:pPr>
                <a:defRPr/>
              </a:pPr>
              <a:t>10/10/12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5D4387-33AF-5640-951F-75CD724136C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13621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0845C8-9A01-7046-A9D4-E560114076E4}" type="datetime1">
              <a:rPr lang="en-US"/>
              <a:pPr>
                <a:defRPr/>
              </a:pPr>
              <a:t>10/10/12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EEFE71-95A8-E846-A2FF-7E2F69C033F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84631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4BEE7A-1145-D14A-9331-7A734C5F40D9}" type="datetime1">
              <a:rPr lang="en-US"/>
              <a:pPr>
                <a:defRPr/>
              </a:pPr>
              <a:t>10/10/12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951B1D-DB1A-814A-9D6A-4BBF76B95AF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66758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16AB84-C421-BE45-8686-E8281851B5C8}" type="datetime1">
              <a:rPr lang="en-US"/>
              <a:pPr>
                <a:defRPr/>
              </a:pPr>
              <a:t>10/10/12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2207F3-714C-7E4E-9851-26DBBE6AC2D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66843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972EB5-9A15-C142-8B24-3FAC051A2A56}" type="datetime1">
              <a:rPr lang="en-US"/>
              <a:pPr>
                <a:defRPr/>
              </a:pPr>
              <a:t>10/10/12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1423EC-44C1-A847-AD70-E5190D8E656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28785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D03182-618A-8840-93BE-498517B19DF6}" type="datetime1">
              <a:rPr lang="en-US"/>
              <a:pPr>
                <a:defRPr/>
              </a:pPr>
              <a:t>10/10/12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EEF611-8590-3447-A74D-1BF46058C15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78229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 smtClean="0">
                <a:solidFill>
                  <a:srgbClr val="898989"/>
                </a:solidFill>
                <a:latin typeface="Calibri" charset="0"/>
              </a:defRPr>
            </a:lvl1pPr>
          </a:lstStyle>
          <a:p>
            <a:pPr>
              <a:defRPr/>
            </a:pPr>
            <a:fld id="{801A053F-2AF1-604D-A250-4598300B840A}" type="datetime1">
              <a:rPr lang="en-US"/>
              <a:pPr>
                <a:defRPr/>
              </a:pPr>
              <a:t>10/10/12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 smtClean="0">
                <a:solidFill>
                  <a:srgbClr val="898989"/>
                </a:solidFill>
                <a:latin typeface="Calibri" charset="0"/>
              </a:defRPr>
            </a:lvl1pPr>
          </a:lstStyle>
          <a:p>
            <a:pPr>
              <a:defRPr/>
            </a:pPr>
            <a:fld id="{49868E0E-4597-504E-B6B8-527EC5D4143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33" charset="-128"/>
          <a:cs typeface="ＭＳ Ｐゴシック" pitchFamily="33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3" charset="0"/>
          <a:ea typeface="ＭＳ Ｐゴシック" pitchFamily="33" charset="-128"/>
          <a:cs typeface="ＭＳ Ｐゴシック" pitchFamily="33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3" charset="0"/>
          <a:ea typeface="ＭＳ Ｐゴシック" pitchFamily="33" charset="-128"/>
          <a:cs typeface="ＭＳ Ｐゴシック" pitchFamily="33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3" charset="0"/>
          <a:ea typeface="ＭＳ Ｐゴシック" pitchFamily="33" charset="-128"/>
          <a:cs typeface="ＭＳ Ｐゴシック" pitchFamily="33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3" charset="0"/>
          <a:ea typeface="ＭＳ Ｐゴシック" pitchFamily="33" charset="-128"/>
          <a:cs typeface="ＭＳ Ｐゴシック" pitchFamily="33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3" charset="0"/>
          <a:ea typeface="ＭＳ Ｐゴシック" pitchFamily="33" charset="-128"/>
          <a:cs typeface="ＭＳ Ｐゴシック" pitchFamily="33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3" charset="0"/>
          <a:ea typeface="ＭＳ Ｐゴシック" pitchFamily="33" charset="-128"/>
          <a:cs typeface="ＭＳ Ｐゴシック" pitchFamily="33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3" charset="0"/>
          <a:ea typeface="ＭＳ Ｐゴシック" pitchFamily="33" charset="-128"/>
          <a:cs typeface="ＭＳ Ｐゴシック" pitchFamily="33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3" charset="0"/>
          <a:ea typeface="ＭＳ Ｐゴシック" pitchFamily="33" charset="-128"/>
          <a:cs typeface="ＭＳ Ｐゴシック" pitchFamily="33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pitchFamily="33" charset="-128"/>
          <a:cs typeface="ＭＳ Ｐゴシック" pitchFamily="33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pitchFamily="33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pitchFamily="33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pitchFamily="33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pitchFamily="33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10.png"/><Relationship Id="rId5" Type="http://schemas.openxmlformats.org/officeDocument/2006/relationships/slide" Target="slide22.xml"/><Relationship Id="rId1" Type="http://schemas.microsoft.com/office/2007/relationships/media" Target="file://localhost/SlideShows/Physics/Newton'sLaws/Newton%203%20Slides/GunRecoil.m4v" TargetMode="External"/><Relationship Id="rId2" Type="http://schemas.openxmlformats.org/officeDocument/2006/relationships/video" Target="file://localhost/SlideShows/Physics/Newton'sLaws/Newton%203%20Slides/GunRecoil.m4v" TargetMode="Externa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jpeg"/><Relationship Id="rId3" Type="http://schemas.openxmlformats.org/officeDocument/2006/relationships/slide" Target="slide2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Relationship Id="rId3" Type="http://schemas.openxmlformats.org/officeDocument/2006/relationships/image" Target="../media/image13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png"/><Relationship Id="rId3" Type="http://schemas.openxmlformats.org/officeDocument/2006/relationships/image" Target="../media/image15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jpeg"/><Relationship Id="rId3" Type="http://schemas.openxmlformats.org/officeDocument/2006/relationships/image" Target="../media/image18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3" Type="http://schemas.openxmlformats.org/officeDocument/2006/relationships/slide" Target="slide22.xml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media" Target="file://localhost/SlideShows/Physics/Newton'sLaws/Newton%203%20Slides/NoSail.m4v" TargetMode="External"/><Relationship Id="rId4" Type="http://schemas.openxmlformats.org/officeDocument/2006/relationships/video" Target="file://localhost/SlideShows/Physics/Newton'sLaws/Newton%203%20Slides/NoSail.m4v" TargetMode="External"/><Relationship Id="rId5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7" Type="http://schemas.openxmlformats.org/officeDocument/2006/relationships/image" Target="../media/image21.png"/><Relationship Id="rId1" Type="http://schemas.microsoft.com/office/2007/relationships/media" Target="file://localhost/SlideShows/Physics/Newton'sLaws/Newton%203%20Slides/Sail.m4v" TargetMode="External"/><Relationship Id="rId2" Type="http://schemas.openxmlformats.org/officeDocument/2006/relationships/video" Target="file://localhost/SlideShows/Physics/Newton'sLaws/Newton%203%20Slides/Sail.m4v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22.png"/><Relationship Id="rId5" Type="http://schemas.openxmlformats.org/officeDocument/2006/relationships/slide" Target="slide7.xml"/><Relationship Id="rId6" Type="http://schemas.openxmlformats.org/officeDocument/2006/relationships/image" Target="../media/image7.jpeg"/><Relationship Id="rId1" Type="http://schemas.microsoft.com/office/2007/relationships/media" Target="file://localhost/SlideShows/Physics/Newton'sLaws/Newton%203%20Slides/Newt3ForceProbe.mov" TargetMode="External"/><Relationship Id="rId2" Type="http://schemas.openxmlformats.org/officeDocument/2006/relationships/video" Target="file://localhost/SlideShows/Physics/Newton'sLaws/Newton%203%20Slides/Newt3ForceProbe.mov" TargetMode="Externa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3.png"/><Relationship Id="rId5" Type="http://schemas.openxmlformats.org/officeDocument/2006/relationships/slide" Target="slide22.xml"/><Relationship Id="rId1" Type="http://schemas.microsoft.com/office/2007/relationships/media" Target="file://localhost/SlideShows/Physics/Newton'sLaws/Newton%203%20Slides/rad_elmo.gif" TargetMode="External"/><Relationship Id="rId2" Type="http://schemas.openxmlformats.org/officeDocument/2006/relationships/video" Target="file://localhost/SlideShows/Physics/Newton'sLaws/Newton%203%20Slides/rad_elmo.gif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slide" Target="slide22.xml"/><Relationship Id="rId1" Type="http://schemas.microsoft.com/office/2007/relationships/media" Target="file://localhost/SlideShows/Physics/Newton'sLaws/Newton%203%20Slides/lamborghini.mp4" TargetMode="External"/><Relationship Id="rId2" Type="http://schemas.openxmlformats.org/officeDocument/2006/relationships/video" Target="file://localhost/SlideShows/Physics/Newton'sLaws/Newton%203%20Slides/lamborghini.mp4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6.png"/><Relationship Id="rId5" Type="http://schemas.openxmlformats.org/officeDocument/2006/relationships/slide" Target="slide22.xml"/><Relationship Id="rId1" Type="http://schemas.microsoft.com/office/2007/relationships/media" Target="file://localhost/SlideShows/Physics/Newton'sLaws/Newton%203%20Slides/Swim-slo-mo.MOV" TargetMode="External"/><Relationship Id="rId2" Type="http://schemas.openxmlformats.org/officeDocument/2006/relationships/video" Target="file://localhost/SlideShows/Physics/Newton'sLaws/Newton%203%20Slides/Swim-slo-mo.MOV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4" Type="http://schemas.openxmlformats.org/officeDocument/2006/relationships/slide" Target="slide22.xml"/><Relationship Id="rId1" Type="http://schemas.openxmlformats.org/officeDocument/2006/relationships/slideLayout" Target="../slideLayouts/slideLayout2.xml"/><Relationship Id="rId2" Type="http://schemas.openxmlformats.org/officeDocument/2006/relationships/slide" Target="slide2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slide" Target="slide2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8.png"/><Relationship Id="rId1" Type="http://schemas.microsoft.com/office/2007/relationships/media" Target="file://localhost/SlideShows/Physics/Newton'sLaws/Newton%203%20Slides/EarthMoon2.mov" TargetMode="External"/><Relationship Id="rId2" Type="http://schemas.openxmlformats.org/officeDocument/2006/relationships/video" Target="file://localhost/SlideShows/Physics/Newton'sLaws/Newton%203%20Slides/EarthMoon2.mov" TargetMode="Externa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jpeg"/><Relationship Id="rId3" Type="http://schemas.openxmlformats.org/officeDocument/2006/relationships/slide" Target="slide2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654050" y="1933575"/>
            <a:ext cx="6197600" cy="2862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3600" dirty="0">
                <a:latin typeface="Calibri" charset="0"/>
              </a:rPr>
              <a:t>If Object A Exerts a Force on Object B, then Object B Exerts an Equal, Oppositely Directed, and Simultaneous Force on Object A</a:t>
            </a:r>
          </a:p>
        </p:txBody>
      </p:sp>
      <p:sp>
        <p:nvSpPr>
          <p:cNvPr id="1331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>
                <a:latin typeface="Calibri" charset="0"/>
                <a:ea typeface="ＭＳ Ｐゴシック" charset="0"/>
                <a:cs typeface="ＭＳ Ｐゴシック" charset="0"/>
              </a:rPr>
              <a:t>Newton</a:t>
            </a:r>
            <a:r>
              <a:rPr lang="ja-JP" altLang="en-US" dirty="0">
                <a:latin typeface="Calibri" charset="0"/>
                <a:ea typeface="ＭＳ Ｐゴシック" charset="0"/>
                <a:cs typeface="ＭＳ Ｐゴシック" charset="0"/>
              </a:rPr>
              <a:t>’</a:t>
            </a:r>
            <a:r>
              <a:rPr lang="en-US" altLang="ja-JP" dirty="0">
                <a:latin typeface="Calibri" charset="0"/>
                <a:ea typeface="ＭＳ Ｐゴシック" charset="0"/>
                <a:cs typeface="ＭＳ Ｐゴシック" charset="0"/>
              </a:rPr>
              <a:t>s Third Law</a:t>
            </a:r>
            <a:endParaRPr lang="en-US" dirty="0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654050" y="1933575"/>
            <a:ext cx="61976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3600">
                <a:latin typeface="Calibri" charset="0"/>
              </a:rPr>
              <a:t>For Every Action There is an Equal and Opposite Reaction</a:t>
            </a:r>
          </a:p>
        </p:txBody>
      </p:sp>
      <p:pic>
        <p:nvPicPr>
          <p:cNvPr id="13316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1650" y="3538538"/>
            <a:ext cx="1835150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8"/>
          <p:cNvSpPr/>
          <p:nvPr/>
        </p:nvSpPr>
        <p:spPr>
          <a:xfrm>
            <a:off x="8369300" y="4241800"/>
            <a:ext cx="317500" cy="3302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733" t="24689" b="61220"/>
          <a:stretch>
            <a:fillRect/>
          </a:stretch>
        </p:blipFill>
        <p:spPr bwMode="auto">
          <a:xfrm>
            <a:off x="8353425" y="4227513"/>
            <a:ext cx="317500" cy="38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2213E-6 -2.98473E-6 C -0.02467 -0.08838 -0.04934 -0.17654 -0.09068 -0.25359 C -0.13202 -0.33063 -0.18586 -0.41439 -0.24788 -0.46275 C -0.30954 -0.51111 -0.39153 -0.54327 -0.46222 -0.54327 C -0.53292 -0.54327 -0.61248 -0.4963 -0.67223 -0.46275 C -0.73216 -0.4292 -0.79677 -0.3621 -0.82179 -0.34197 " pathEditMode="relative" ptsTypes="aaaaaA"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8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82178 -0.34197 L -0.82178 0.38246 " pathEditMode="relative" ptsTypes="AA">
                                      <p:cBhvr>
                                        <p:cTn id="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0" presetID="56" presetClass="exit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 from="(ppt_w)" to="(-ppt_w*2)" calcmode="lin" valueType="num">
                                      <p:cBhvr rctx="PPT">
                                        <p:cTn id="11" dur="250" autoRev="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ppt_w*0.50)" calcmode="lin" valueType="num">
                                      <p:cBhvr>
                                        <p:cTn id="12" dur="250" decel="50000" autoRev="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ppt_y)" to="(1+ppt_h/2)" calcmode="lin" valueType="num">
                                      <p:cBhvr>
                                        <p:cTn id="13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4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4800"/>
                            </p:stCondLst>
                            <p:childTnLst>
                              <p:par>
                                <p:cTn id="17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extBox 5"/>
          <p:cNvSpPr txBox="1">
            <a:spLocks noChangeArrowheads="1"/>
          </p:cNvSpPr>
          <p:nvPr/>
        </p:nvSpPr>
        <p:spPr bwMode="auto">
          <a:xfrm>
            <a:off x="385763" y="773113"/>
            <a:ext cx="6723062" cy="701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45000"/>
              <a:t>M</a:t>
            </a:r>
            <a:r>
              <a:rPr lang="en-US" sz="7200" baseline="-25000"/>
              <a:t>Earth</a:t>
            </a:r>
            <a:endParaRPr lang="en-US" sz="7200"/>
          </a:p>
        </p:txBody>
      </p:sp>
      <p:sp>
        <p:nvSpPr>
          <p:cNvPr id="23554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pPr eaLnBrk="1" hangingPunct="1"/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The Forces are the same but the Masses and Accelerations are different</a:t>
            </a:r>
          </a:p>
        </p:txBody>
      </p:sp>
      <p:sp>
        <p:nvSpPr>
          <p:cNvPr id="23555" name="TextBox 3"/>
          <p:cNvSpPr txBox="1">
            <a:spLocks noChangeArrowheads="1"/>
          </p:cNvSpPr>
          <p:nvPr/>
        </p:nvSpPr>
        <p:spPr bwMode="auto">
          <a:xfrm>
            <a:off x="2776538" y="1417638"/>
            <a:ext cx="550862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4800"/>
              <a:t>F</a:t>
            </a:r>
          </a:p>
        </p:txBody>
      </p:sp>
      <p:cxnSp>
        <p:nvCxnSpPr>
          <p:cNvPr id="9" name="Straight Connector 8"/>
          <p:cNvCxnSpPr/>
          <p:nvPr/>
        </p:nvCxnSpPr>
        <p:spPr>
          <a:xfrm>
            <a:off x="457200" y="2281238"/>
            <a:ext cx="4637088" cy="158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557" name="TextBox 9"/>
          <p:cNvSpPr txBox="1">
            <a:spLocks noChangeArrowheads="1"/>
          </p:cNvSpPr>
          <p:nvPr/>
        </p:nvSpPr>
        <p:spPr bwMode="auto">
          <a:xfrm>
            <a:off x="5318125" y="2052638"/>
            <a:ext cx="127000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/>
              <a:t>= </a:t>
            </a:r>
            <a:r>
              <a:rPr lang="en-US" sz="1200" baseline="30000"/>
              <a:t>a</a:t>
            </a:r>
            <a:r>
              <a:rPr lang="en-US" sz="1200" baseline="-25000"/>
              <a:t>Earth</a:t>
            </a:r>
            <a:endParaRPr lang="en-US" sz="1200" baseline="30000"/>
          </a:p>
        </p:txBody>
      </p:sp>
      <p:sp>
        <p:nvSpPr>
          <p:cNvPr id="23558" name="TextBox 4"/>
          <p:cNvSpPr txBox="1">
            <a:spLocks noChangeArrowheads="1"/>
          </p:cNvSpPr>
          <p:nvPr/>
        </p:nvSpPr>
        <p:spPr bwMode="auto">
          <a:xfrm>
            <a:off x="6740525" y="2884488"/>
            <a:ext cx="550863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4800"/>
              <a:t>F</a:t>
            </a:r>
          </a:p>
        </p:txBody>
      </p:sp>
      <p:sp>
        <p:nvSpPr>
          <p:cNvPr id="23559" name="TextBox 10"/>
          <p:cNvSpPr txBox="1">
            <a:spLocks noChangeArrowheads="1"/>
          </p:cNvSpPr>
          <p:nvPr/>
        </p:nvSpPr>
        <p:spPr bwMode="auto">
          <a:xfrm>
            <a:off x="6616700" y="3660775"/>
            <a:ext cx="79692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200"/>
              <a:t>M</a:t>
            </a:r>
            <a:r>
              <a:rPr lang="en-US" sz="1200" baseline="-25000"/>
              <a:t>Person</a:t>
            </a:r>
            <a:endParaRPr lang="en-US" sz="1200"/>
          </a:p>
        </p:txBody>
      </p:sp>
      <p:cxnSp>
        <p:nvCxnSpPr>
          <p:cNvPr id="12" name="Straight Connector 11"/>
          <p:cNvCxnSpPr/>
          <p:nvPr/>
        </p:nvCxnSpPr>
        <p:spPr>
          <a:xfrm>
            <a:off x="6588125" y="3657600"/>
            <a:ext cx="703263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561" name="TextBox 13"/>
          <p:cNvSpPr txBox="1">
            <a:spLocks noChangeArrowheads="1"/>
          </p:cNvSpPr>
          <p:nvPr/>
        </p:nvSpPr>
        <p:spPr bwMode="auto">
          <a:xfrm>
            <a:off x="7413625" y="2774950"/>
            <a:ext cx="1558925" cy="1246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/>
              <a:t>= </a:t>
            </a:r>
            <a:r>
              <a:rPr lang="en-US" sz="7500"/>
              <a:t>a</a:t>
            </a:r>
            <a:r>
              <a:rPr lang="en-US" sz="1600" baseline="-25000"/>
              <a:t>Person</a:t>
            </a:r>
            <a:endParaRPr lang="en-US" sz="160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563" y="0"/>
            <a:ext cx="8061325" cy="1119188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ea typeface="+mj-ea"/>
                <a:cs typeface="+mj-cs"/>
              </a:rPr>
              <a:t>A gun shoots a bullet, which received the greatest force?</a:t>
            </a:r>
          </a:p>
        </p:txBody>
      </p:sp>
      <p:sp>
        <p:nvSpPr>
          <p:cNvPr id="24578" name="Content Placeholder 2"/>
          <p:cNvSpPr>
            <a:spLocks noGrp="1"/>
          </p:cNvSpPr>
          <p:nvPr>
            <p:ph idx="1"/>
          </p:nvPr>
        </p:nvSpPr>
        <p:spPr>
          <a:xfrm>
            <a:off x="457200" y="1435100"/>
            <a:ext cx="8521700" cy="3770313"/>
          </a:xfrm>
        </p:spPr>
        <p:txBody>
          <a:bodyPr/>
          <a:lstStyle/>
          <a:p>
            <a:pPr marL="514350" indent="-514350" eaLnBrk="1" hangingPunct="1">
              <a:buFont typeface="Calibri" charset="0"/>
              <a:buAutoNum type="alphaUcPeriod"/>
            </a:pPr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The bullet</a:t>
            </a:r>
          </a:p>
          <a:p>
            <a:pPr marL="514350" indent="-514350" eaLnBrk="1" hangingPunct="1">
              <a:buFont typeface="Calibri" charset="0"/>
              <a:buAutoNum type="alphaUcPeriod"/>
            </a:pPr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The gun</a:t>
            </a:r>
          </a:p>
          <a:p>
            <a:pPr marL="514350" indent="-514350" eaLnBrk="1" hangingPunct="1">
              <a:buFont typeface="Calibri" charset="0"/>
              <a:buAutoNum type="alphaUcPeriod"/>
            </a:pPr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Each received an equal force</a:t>
            </a:r>
          </a:p>
          <a:p>
            <a:pPr marL="514350" indent="-514350" eaLnBrk="1" hangingPunct="1">
              <a:buFont typeface="Calibri" charset="0"/>
              <a:buAutoNum type="alphaUcPeriod"/>
            </a:pPr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Depends on the size of the bullet</a:t>
            </a:r>
          </a:p>
        </p:txBody>
      </p:sp>
      <p:sp>
        <p:nvSpPr>
          <p:cNvPr id="4" name="Rectangle 3"/>
          <p:cNvSpPr/>
          <p:nvPr/>
        </p:nvSpPr>
        <p:spPr>
          <a:xfrm>
            <a:off x="457200" y="2682875"/>
            <a:ext cx="5507038" cy="603250"/>
          </a:xfrm>
          <a:prstGeom prst="rect">
            <a:avLst/>
          </a:prstGeom>
          <a:solidFill>
            <a:srgbClr val="FF0000">
              <a:alpha val="21000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24581" name="GunRecoil.m4v" descr="/Users/admin/Desktop/VASS-AP-Workshop/Newton'sLaws/GunRecoil.m4v">
            <a:hlinkClick r:id="" action="ppaction://media"/>
          </p:cNvPr>
          <p:cNvPicPr>
            <a:picLocks noChangeAspect="1" noChangeArrowheads="1"/>
          </p:cNvPicPr>
          <p:nvPr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5713" y="3800475"/>
            <a:ext cx="4078287" cy="305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hlinkClick r:id="rId5" action="ppaction://hlinksldjump"/>
          </p:cNvPr>
          <p:cNvSpPr txBox="1"/>
          <p:nvPr/>
        </p:nvSpPr>
        <p:spPr>
          <a:xfrm>
            <a:off x="356012" y="6182392"/>
            <a:ext cx="12636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Newton 3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1596" fill="hold"/>
                                        <p:tgtEl>
                                          <p:spTgt spid="2458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1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4581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458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 nodeType="clickPar">
                      <p:stCondLst>
                        <p:cond delay="0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2458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581"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TextBox 5"/>
          <p:cNvSpPr txBox="1">
            <a:spLocks noChangeArrowheads="1"/>
          </p:cNvSpPr>
          <p:nvPr/>
        </p:nvSpPr>
        <p:spPr bwMode="auto">
          <a:xfrm>
            <a:off x="385763" y="773113"/>
            <a:ext cx="6723062" cy="701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45000"/>
              <a:t>M</a:t>
            </a:r>
            <a:r>
              <a:rPr lang="en-US" sz="7200" baseline="-25000"/>
              <a:t>Gun</a:t>
            </a:r>
            <a:endParaRPr lang="en-US" sz="7200"/>
          </a:p>
        </p:txBody>
      </p:sp>
      <p:sp>
        <p:nvSpPr>
          <p:cNvPr id="25602" name="TextBox 3"/>
          <p:cNvSpPr txBox="1">
            <a:spLocks noChangeArrowheads="1"/>
          </p:cNvSpPr>
          <p:nvPr/>
        </p:nvSpPr>
        <p:spPr bwMode="auto">
          <a:xfrm>
            <a:off x="2776538" y="1417638"/>
            <a:ext cx="550862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4800"/>
              <a:t>F</a:t>
            </a:r>
          </a:p>
        </p:txBody>
      </p:sp>
      <p:cxnSp>
        <p:nvCxnSpPr>
          <p:cNvPr id="9" name="Straight Connector 8"/>
          <p:cNvCxnSpPr/>
          <p:nvPr/>
        </p:nvCxnSpPr>
        <p:spPr>
          <a:xfrm>
            <a:off x="457200" y="2281238"/>
            <a:ext cx="4637088" cy="158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604" name="TextBox 9"/>
          <p:cNvSpPr txBox="1">
            <a:spLocks noChangeArrowheads="1"/>
          </p:cNvSpPr>
          <p:nvPr/>
        </p:nvSpPr>
        <p:spPr bwMode="auto">
          <a:xfrm>
            <a:off x="5318125" y="2052638"/>
            <a:ext cx="127000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/>
              <a:t>= </a:t>
            </a:r>
            <a:r>
              <a:rPr lang="en-US" sz="1200" baseline="30000"/>
              <a:t>a</a:t>
            </a:r>
            <a:r>
              <a:rPr lang="en-US" sz="1200" baseline="-25000"/>
              <a:t>Gun</a:t>
            </a:r>
            <a:endParaRPr lang="en-US" sz="1200" baseline="30000"/>
          </a:p>
        </p:txBody>
      </p:sp>
      <p:sp>
        <p:nvSpPr>
          <p:cNvPr id="25605" name="TextBox 4"/>
          <p:cNvSpPr txBox="1">
            <a:spLocks noChangeArrowheads="1"/>
          </p:cNvSpPr>
          <p:nvPr/>
        </p:nvSpPr>
        <p:spPr bwMode="auto">
          <a:xfrm>
            <a:off x="6740525" y="2870200"/>
            <a:ext cx="550863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4800"/>
              <a:t>F</a:t>
            </a:r>
          </a:p>
        </p:txBody>
      </p:sp>
      <p:sp>
        <p:nvSpPr>
          <p:cNvPr id="25606" name="TextBox 10"/>
          <p:cNvSpPr txBox="1">
            <a:spLocks noChangeArrowheads="1"/>
          </p:cNvSpPr>
          <p:nvPr/>
        </p:nvSpPr>
        <p:spPr bwMode="auto">
          <a:xfrm>
            <a:off x="6616700" y="3660775"/>
            <a:ext cx="79692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200"/>
              <a:t>M</a:t>
            </a:r>
            <a:r>
              <a:rPr lang="en-US" sz="1200" baseline="-25000"/>
              <a:t>Bullet</a:t>
            </a:r>
            <a:endParaRPr lang="en-US" sz="1200"/>
          </a:p>
        </p:txBody>
      </p:sp>
      <p:cxnSp>
        <p:nvCxnSpPr>
          <p:cNvPr id="12" name="Straight Connector 11"/>
          <p:cNvCxnSpPr/>
          <p:nvPr/>
        </p:nvCxnSpPr>
        <p:spPr>
          <a:xfrm>
            <a:off x="6588125" y="3657600"/>
            <a:ext cx="703263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608" name="TextBox 13"/>
          <p:cNvSpPr txBox="1">
            <a:spLocks noChangeArrowheads="1"/>
          </p:cNvSpPr>
          <p:nvPr/>
        </p:nvSpPr>
        <p:spPr bwMode="auto">
          <a:xfrm>
            <a:off x="7413625" y="2774950"/>
            <a:ext cx="1730375" cy="1246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/>
              <a:t>= </a:t>
            </a:r>
            <a:r>
              <a:rPr lang="en-US" sz="7500"/>
              <a:t>a</a:t>
            </a:r>
            <a:r>
              <a:rPr lang="en-US" sz="1800" baseline="-25000"/>
              <a:t>Bullet</a:t>
            </a:r>
            <a:endParaRPr lang="en-US" sz="1800"/>
          </a:p>
        </p:txBody>
      </p:sp>
      <p:sp>
        <p:nvSpPr>
          <p:cNvPr id="25609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pPr eaLnBrk="1" hangingPunct="1"/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The Forces are the same but the Masses and Accelerations are different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563" y="0"/>
            <a:ext cx="8061325" cy="1119188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ea typeface="+mj-ea"/>
                <a:cs typeface="+mj-cs"/>
              </a:rPr>
              <a:t>A bug splatters on a windshield, which received the greatest force?</a:t>
            </a:r>
          </a:p>
        </p:txBody>
      </p:sp>
      <p:sp>
        <p:nvSpPr>
          <p:cNvPr id="26626" name="Content Placeholder 2"/>
          <p:cNvSpPr>
            <a:spLocks noGrp="1"/>
          </p:cNvSpPr>
          <p:nvPr>
            <p:ph idx="1"/>
          </p:nvPr>
        </p:nvSpPr>
        <p:spPr>
          <a:xfrm>
            <a:off x="457200" y="1119188"/>
            <a:ext cx="8521700" cy="3770312"/>
          </a:xfrm>
        </p:spPr>
        <p:txBody>
          <a:bodyPr/>
          <a:lstStyle/>
          <a:p>
            <a:pPr marL="514350" indent="-514350" eaLnBrk="1" hangingPunct="1">
              <a:buFont typeface="Calibri" charset="0"/>
              <a:buAutoNum type="alphaUcPeriod"/>
            </a:pPr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The windshield</a:t>
            </a:r>
          </a:p>
          <a:p>
            <a:pPr marL="514350" indent="-514350" eaLnBrk="1" hangingPunct="1">
              <a:buFont typeface="Calibri" charset="0"/>
              <a:buAutoNum type="alphaUcPeriod"/>
            </a:pPr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The bug</a:t>
            </a:r>
          </a:p>
          <a:p>
            <a:pPr marL="514350" indent="-514350" eaLnBrk="1" hangingPunct="1">
              <a:buFont typeface="Calibri" charset="0"/>
              <a:buAutoNum type="alphaUcPeriod"/>
            </a:pPr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Each received an equal force</a:t>
            </a:r>
          </a:p>
          <a:p>
            <a:pPr marL="514350" indent="-514350" eaLnBrk="1" hangingPunct="1">
              <a:buFont typeface="Calibri" charset="0"/>
              <a:buAutoNum type="alphaUcPeriod"/>
            </a:pPr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Depends on the size of the bug</a:t>
            </a:r>
          </a:p>
        </p:txBody>
      </p:sp>
      <p:sp>
        <p:nvSpPr>
          <p:cNvPr id="4" name="Rectangle 3"/>
          <p:cNvSpPr/>
          <p:nvPr/>
        </p:nvSpPr>
        <p:spPr>
          <a:xfrm>
            <a:off x="457200" y="2366963"/>
            <a:ext cx="5507038" cy="603250"/>
          </a:xfrm>
          <a:prstGeom prst="rect">
            <a:avLst/>
          </a:prstGeom>
          <a:solidFill>
            <a:srgbClr val="FF0000">
              <a:alpha val="21000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26628" name="Picture 5" descr="bugonshield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619"/>
          <a:stretch>
            <a:fillRect/>
          </a:stretch>
        </p:blipFill>
        <p:spPr bwMode="auto">
          <a:xfrm>
            <a:off x="2705100" y="3479800"/>
            <a:ext cx="3219450" cy="337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hlinkClick r:id="rId3" action="ppaction://hlinksldjump"/>
          </p:cNvPr>
          <p:cNvSpPr txBox="1"/>
          <p:nvPr/>
        </p:nvSpPr>
        <p:spPr>
          <a:xfrm>
            <a:off x="7510413" y="6182392"/>
            <a:ext cx="12636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Newton 3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TextBox 5"/>
          <p:cNvSpPr txBox="1">
            <a:spLocks noChangeArrowheads="1"/>
          </p:cNvSpPr>
          <p:nvPr/>
        </p:nvSpPr>
        <p:spPr bwMode="auto">
          <a:xfrm>
            <a:off x="385763" y="773113"/>
            <a:ext cx="6723062" cy="701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45000"/>
              <a:t>M</a:t>
            </a:r>
            <a:r>
              <a:rPr lang="en-US" sz="7200" baseline="-25000"/>
              <a:t>Car</a:t>
            </a:r>
            <a:endParaRPr lang="en-US" sz="7200"/>
          </a:p>
        </p:txBody>
      </p:sp>
      <p:sp>
        <p:nvSpPr>
          <p:cNvPr id="28674" name="TextBox 3"/>
          <p:cNvSpPr txBox="1">
            <a:spLocks noChangeArrowheads="1"/>
          </p:cNvSpPr>
          <p:nvPr/>
        </p:nvSpPr>
        <p:spPr bwMode="auto">
          <a:xfrm>
            <a:off x="2776538" y="1417638"/>
            <a:ext cx="550862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4800"/>
              <a:t>F</a:t>
            </a:r>
          </a:p>
        </p:txBody>
      </p:sp>
      <p:cxnSp>
        <p:nvCxnSpPr>
          <p:cNvPr id="9" name="Straight Connector 8"/>
          <p:cNvCxnSpPr/>
          <p:nvPr/>
        </p:nvCxnSpPr>
        <p:spPr>
          <a:xfrm>
            <a:off x="457200" y="2281238"/>
            <a:ext cx="4637088" cy="158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676" name="TextBox 9"/>
          <p:cNvSpPr txBox="1">
            <a:spLocks noChangeArrowheads="1"/>
          </p:cNvSpPr>
          <p:nvPr/>
        </p:nvSpPr>
        <p:spPr bwMode="auto">
          <a:xfrm>
            <a:off x="5318125" y="2052638"/>
            <a:ext cx="127000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/>
              <a:t>= </a:t>
            </a:r>
            <a:r>
              <a:rPr lang="en-US" sz="1200" baseline="30000"/>
              <a:t>a</a:t>
            </a:r>
            <a:r>
              <a:rPr lang="en-US" sz="1200" baseline="-25000"/>
              <a:t>Car</a:t>
            </a:r>
            <a:endParaRPr lang="en-US" sz="1200" baseline="30000"/>
          </a:p>
        </p:txBody>
      </p:sp>
      <p:grpSp>
        <p:nvGrpSpPr>
          <p:cNvPr id="28677" name="Group 14"/>
          <p:cNvGrpSpPr>
            <a:grpSpLocks/>
          </p:cNvGrpSpPr>
          <p:nvPr/>
        </p:nvGrpSpPr>
        <p:grpSpPr bwMode="auto">
          <a:xfrm>
            <a:off x="6588125" y="2774950"/>
            <a:ext cx="2095500" cy="1246188"/>
            <a:chOff x="6681554" y="1890542"/>
            <a:chExt cx="2096701" cy="1246802"/>
          </a:xfrm>
        </p:grpSpPr>
        <p:sp>
          <p:nvSpPr>
            <p:cNvPr id="28679" name="TextBox 4"/>
            <p:cNvSpPr txBox="1">
              <a:spLocks noChangeArrowheads="1"/>
            </p:cNvSpPr>
            <p:nvPr/>
          </p:nvSpPr>
          <p:spPr bwMode="auto">
            <a:xfrm>
              <a:off x="6834229" y="2252180"/>
              <a:ext cx="550555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2800"/>
                <a:t>F</a:t>
              </a:r>
            </a:p>
          </p:txBody>
        </p:sp>
        <p:sp>
          <p:nvSpPr>
            <p:cNvPr id="28680" name="TextBox 10"/>
            <p:cNvSpPr txBox="1">
              <a:spLocks noChangeArrowheads="1"/>
            </p:cNvSpPr>
            <p:nvPr/>
          </p:nvSpPr>
          <p:spPr bwMode="auto">
            <a:xfrm>
              <a:off x="6710806" y="2775400"/>
              <a:ext cx="797402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1200"/>
                <a:t>M</a:t>
              </a:r>
              <a:r>
                <a:rPr lang="en-US" sz="1200" baseline="-25000"/>
                <a:t>Bug</a:t>
              </a:r>
              <a:endParaRPr lang="en-US" sz="1200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6681554" y="2772039"/>
              <a:ext cx="703666" cy="158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8682" name="TextBox 13"/>
            <p:cNvSpPr txBox="1">
              <a:spLocks noChangeArrowheads="1"/>
            </p:cNvSpPr>
            <p:nvPr/>
          </p:nvSpPr>
          <p:spPr bwMode="auto">
            <a:xfrm>
              <a:off x="7508208" y="1890542"/>
              <a:ext cx="1270047" cy="12468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/>
                <a:t>= </a:t>
              </a:r>
              <a:r>
                <a:rPr lang="en-US" sz="7500"/>
                <a:t>a</a:t>
              </a:r>
              <a:r>
                <a:rPr lang="en-US" sz="1600" baseline="-25000"/>
                <a:t>Bug</a:t>
              </a:r>
              <a:endParaRPr lang="en-US" sz="1600"/>
            </a:p>
          </p:txBody>
        </p:sp>
      </p:grpSp>
      <p:sp>
        <p:nvSpPr>
          <p:cNvPr id="28678" name="Title 1"/>
          <p:cNvSpPr>
            <a:spLocks noGrp="1"/>
          </p:cNvSpPr>
          <p:nvPr>
            <p:ph type="title"/>
          </p:nvPr>
        </p:nvSpPr>
        <p:spPr>
          <a:xfrm>
            <a:off x="0" y="201613"/>
            <a:ext cx="9144000" cy="1143000"/>
          </a:xfrm>
        </p:spPr>
        <p:txBody>
          <a:bodyPr/>
          <a:lstStyle/>
          <a:p>
            <a:pPr eaLnBrk="1" hangingPunct="1"/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The Forces are the same but the Masses and Accelerations are different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563" y="0"/>
            <a:ext cx="8061325" cy="1119188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ea typeface="+mj-ea"/>
                <a:cs typeface="+mj-cs"/>
              </a:rPr>
              <a:t>What was the last thing to go through the bug’s mind?</a:t>
            </a:r>
          </a:p>
        </p:txBody>
      </p:sp>
      <p:sp>
        <p:nvSpPr>
          <p:cNvPr id="8" name="Title 1"/>
          <p:cNvSpPr txBox="1">
            <a:spLocks/>
          </p:cNvSpPr>
          <p:nvPr/>
        </p:nvSpPr>
        <p:spPr bwMode="auto">
          <a:xfrm>
            <a:off x="3584575" y="1296988"/>
            <a:ext cx="2195513" cy="733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 fontScale="97500" lnSpcReduction="1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sz="4400" dirty="0">
                <a:latin typeface="+mj-lt"/>
                <a:ea typeface="+mj-ea"/>
                <a:cs typeface="+mj-cs"/>
              </a:rPr>
              <a:t>His Butt!</a:t>
            </a:r>
          </a:p>
        </p:txBody>
      </p:sp>
      <p:pic>
        <p:nvPicPr>
          <p:cNvPr id="27651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488"/>
          <a:stretch>
            <a:fillRect/>
          </a:stretch>
        </p:blipFill>
        <p:spPr bwMode="auto">
          <a:xfrm>
            <a:off x="284163" y="2030413"/>
            <a:ext cx="3300412" cy="4638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2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675"/>
          <a:stretch>
            <a:fillRect/>
          </a:stretch>
        </p:blipFill>
        <p:spPr bwMode="auto">
          <a:xfrm>
            <a:off x="4216400" y="2684463"/>
            <a:ext cx="4535488" cy="2976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4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26" r="6575"/>
          <a:stretch>
            <a:fillRect/>
          </a:stretch>
        </p:blipFill>
        <p:spPr bwMode="auto">
          <a:xfrm>
            <a:off x="8351838" y="1547813"/>
            <a:ext cx="792162" cy="202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575" b="14572"/>
          <a:stretch>
            <a:fillRect/>
          </a:stretch>
        </p:blipFill>
        <p:spPr bwMode="auto">
          <a:xfrm>
            <a:off x="4189413" y="2190750"/>
            <a:ext cx="4173537" cy="1379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699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575" b="14572"/>
          <a:stretch>
            <a:fillRect/>
          </a:stretch>
        </p:blipFill>
        <p:spPr bwMode="auto">
          <a:xfrm flipH="1">
            <a:off x="30163" y="2190750"/>
            <a:ext cx="4173537" cy="1379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" name="Title 1"/>
          <p:cNvSpPr txBox="1">
            <a:spLocks/>
          </p:cNvSpPr>
          <p:nvPr/>
        </p:nvSpPr>
        <p:spPr bwMode="auto">
          <a:xfrm>
            <a:off x="614363" y="0"/>
            <a:ext cx="8061325" cy="1354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 fontScale="97500" lnSpcReduction="1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sz="4400" dirty="0">
                <a:latin typeface="+mj-lt"/>
                <a:ea typeface="+mj-ea"/>
                <a:cs typeface="+mj-cs"/>
              </a:rPr>
              <a:t>In the tug-of-war, what is the reading on the scale?</a:t>
            </a:r>
          </a:p>
        </p:txBody>
      </p:sp>
      <p:sp>
        <p:nvSpPr>
          <p:cNvPr id="34" name="Content Placeholder 2"/>
          <p:cNvSpPr>
            <a:spLocks noGrp="1"/>
          </p:cNvSpPr>
          <p:nvPr>
            <p:ph idx="1"/>
          </p:nvPr>
        </p:nvSpPr>
        <p:spPr>
          <a:xfrm>
            <a:off x="2928938" y="3921125"/>
            <a:ext cx="3159125" cy="2439988"/>
          </a:xfrm>
        </p:spPr>
        <p:txBody>
          <a:bodyPr/>
          <a:lstStyle/>
          <a:p>
            <a:pPr marL="514350" indent="-514350" eaLnBrk="1" hangingPunct="1">
              <a:buFont typeface="Calibri" charset="0"/>
              <a:buAutoNum type="alphaUcPeriod"/>
            </a:pPr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0 N</a:t>
            </a:r>
          </a:p>
          <a:p>
            <a:pPr marL="514350" indent="-514350" eaLnBrk="1" hangingPunct="1">
              <a:buFont typeface="Calibri" charset="0"/>
              <a:buAutoNum type="alphaUcPeriod"/>
            </a:pPr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1000 N</a:t>
            </a:r>
          </a:p>
          <a:p>
            <a:pPr marL="514350" indent="-514350" eaLnBrk="1" hangingPunct="1">
              <a:buFont typeface="Calibri" charset="0"/>
              <a:buAutoNum type="alphaUcPeriod"/>
            </a:pPr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2000 N</a:t>
            </a:r>
          </a:p>
          <a:p>
            <a:pPr marL="514350" indent="-514350" eaLnBrk="1" hangingPunct="1">
              <a:buFont typeface="Calibri" charset="0"/>
              <a:buAutoNum type="alphaUcPeriod"/>
            </a:pPr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3000 N</a:t>
            </a:r>
          </a:p>
        </p:txBody>
      </p:sp>
      <p:cxnSp>
        <p:nvCxnSpPr>
          <p:cNvPr id="38" name="Straight Arrow Connector 37"/>
          <p:cNvCxnSpPr/>
          <p:nvPr/>
        </p:nvCxnSpPr>
        <p:spPr>
          <a:xfrm>
            <a:off x="5700713" y="1773238"/>
            <a:ext cx="1974850" cy="1587"/>
          </a:xfrm>
          <a:prstGeom prst="straightConnector1">
            <a:avLst/>
          </a:prstGeom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/>
          <p:nvPr/>
        </p:nvCxnSpPr>
        <p:spPr>
          <a:xfrm flipH="1">
            <a:off x="496888" y="1771650"/>
            <a:ext cx="1974850" cy="1588"/>
          </a:xfrm>
          <a:prstGeom prst="straightConnector1">
            <a:avLst/>
          </a:prstGeom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>
            <a:spLocks noChangeArrowheads="1"/>
          </p:cNvSpPr>
          <p:nvPr/>
        </p:nvSpPr>
        <p:spPr bwMode="auto">
          <a:xfrm>
            <a:off x="1096963" y="1327150"/>
            <a:ext cx="1374775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2200"/>
              <a:t>1000 N</a:t>
            </a:r>
          </a:p>
        </p:txBody>
      </p:sp>
      <p:sp>
        <p:nvSpPr>
          <p:cNvPr id="41" name="TextBox 40"/>
          <p:cNvSpPr txBox="1">
            <a:spLocks noChangeArrowheads="1"/>
          </p:cNvSpPr>
          <p:nvPr/>
        </p:nvSpPr>
        <p:spPr bwMode="auto">
          <a:xfrm>
            <a:off x="6088063" y="1354138"/>
            <a:ext cx="1374775" cy="430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2200"/>
              <a:t>1000 N</a:t>
            </a:r>
          </a:p>
        </p:txBody>
      </p:sp>
      <p:sp>
        <p:nvSpPr>
          <p:cNvPr id="45" name="Rectangle 44"/>
          <p:cNvSpPr/>
          <p:nvPr/>
        </p:nvSpPr>
        <p:spPr>
          <a:xfrm>
            <a:off x="4203700" y="2190750"/>
            <a:ext cx="4148138" cy="137953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grpSp>
        <p:nvGrpSpPr>
          <p:cNvPr id="2" name="Group 35"/>
          <p:cNvGrpSpPr>
            <a:grpSpLocks/>
          </p:cNvGrpSpPr>
          <p:nvPr/>
        </p:nvGrpSpPr>
        <p:grpSpPr bwMode="auto">
          <a:xfrm>
            <a:off x="3290888" y="1541463"/>
            <a:ext cx="1933575" cy="1804987"/>
            <a:chOff x="3260872" y="2423979"/>
            <a:chExt cx="1933691" cy="1804298"/>
          </a:xfrm>
        </p:grpSpPr>
        <p:sp>
          <p:nvSpPr>
            <p:cNvPr id="7" name="Oval 6"/>
            <p:cNvSpPr/>
            <p:nvPr/>
          </p:nvSpPr>
          <p:spPr>
            <a:xfrm>
              <a:off x="3260872" y="2430327"/>
              <a:ext cx="1798745" cy="1797950"/>
            </a:xfrm>
            <a:prstGeom prst="ellipse">
              <a:avLst/>
            </a:prstGeom>
            <a:solidFill>
              <a:schemeClr val="bg2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cxnSp>
          <p:nvCxnSpPr>
            <p:cNvPr id="9" name="Straight Connector 8"/>
            <p:cNvCxnSpPr>
              <a:stCxn id="7" idx="0"/>
            </p:cNvCxnSpPr>
            <p:nvPr/>
          </p:nvCxnSpPr>
          <p:spPr>
            <a:xfrm rot="16200000" flipH="1" flipV="1">
              <a:off x="4047575" y="2542203"/>
              <a:ext cx="223752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>
              <a:endCxn id="7" idx="6"/>
            </p:cNvCxnSpPr>
            <p:nvPr/>
          </p:nvCxnSpPr>
          <p:spPr>
            <a:xfrm flipV="1">
              <a:off x="4808777" y="3328509"/>
              <a:ext cx="250840" cy="11108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>
              <a:endCxn id="7" idx="4"/>
            </p:cNvCxnSpPr>
            <p:nvPr/>
          </p:nvCxnSpPr>
          <p:spPr>
            <a:xfrm rot="5400000">
              <a:off x="3999968" y="4068795"/>
              <a:ext cx="318965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>
              <a:stCxn id="7" idx="2"/>
            </p:cNvCxnSpPr>
            <p:nvPr/>
          </p:nvCxnSpPr>
          <p:spPr>
            <a:xfrm rot="10800000" flipH="1">
              <a:off x="3260872" y="3328509"/>
              <a:ext cx="263541" cy="1586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9715" name="TextBox 28"/>
            <p:cNvSpPr txBox="1">
              <a:spLocks noChangeArrowheads="1"/>
            </p:cNvSpPr>
            <p:nvPr/>
          </p:nvSpPr>
          <p:spPr bwMode="auto">
            <a:xfrm>
              <a:off x="3937942" y="2423979"/>
              <a:ext cx="442394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/>
                <a:t>0</a:t>
              </a:r>
            </a:p>
          </p:txBody>
        </p:sp>
        <p:sp>
          <p:nvSpPr>
            <p:cNvPr id="29716" name="TextBox 29"/>
            <p:cNvSpPr txBox="1">
              <a:spLocks noChangeArrowheads="1"/>
            </p:cNvSpPr>
            <p:nvPr/>
          </p:nvSpPr>
          <p:spPr bwMode="auto">
            <a:xfrm>
              <a:off x="3260873" y="3108096"/>
              <a:ext cx="996397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/>
                <a:t>3000</a:t>
              </a:r>
            </a:p>
          </p:txBody>
        </p:sp>
        <p:sp>
          <p:nvSpPr>
            <p:cNvPr id="29717" name="TextBox 30"/>
            <p:cNvSpPr txBox="1">
              <a:spLocks noChangeArrowheads="1"/>
            </p:cNvSpPr>
            <p:nvPr/>
          </p:nvSpPr>
          <p:spPr bwMode="auto">
            <a:xfrm>
              <a:off x="3702473" y="3766611"/>
              <a:ext cx="913332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/>
                <a:t>2000</a:t>
              </a:r>
            </a:p>
          </p:txBody>
        </p:sp>
        <p:sp>
          <p:nvSpPr>
            <p:cNvPr id="29718" name="TextBox 31"/>
            <p:cNvSpPr txBox="1">
              <a:spLocks noChangeArrowheads="1"/>
            </p:cNvSpPr>
            <p:nvPr/>
          </p:nvSpPr>
          <p:spPr bwMode="auto">
            <a:xfrm>
              <a:off x="4174203" y="3072376"/>
              <a:ext cx="1020360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/>
                <a:t>1000</a:t>
              </a:r>
            </a:p>
          </p:txBody>
        </p:sp>
      </p:grpSp>
      <p:cxnSp>
        <p:nvCxnSpPr>
          <p:cNvPr id="47" name="Straight Connector 46"/>
          <p:cNvCxnSpPr/>
          <p:nvPr/>
        </p:nvCxnSpPr>
        <p:spPr>
          <a:xfrm>
            <a:off x="5087938" y="2651125"/>
            <a:ext cx="3587750" cy="36513"/>
          </a:xfrm>
          <a:prstGeom prst="line">
            <a:avLst/>
          </a:prstGeom>
          <a:ln w="34925" cap="flat" cmpd="sng" algn="ctr">
            <a:solidFill>
              <a:schemeClr val="accent6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8" name="Rectangle 47"/>
          <p:cNvSpPr/>
          <p:nvPr/>
        </p:nvSpPr>
        <p:spPr>
          <a:xfrm>
            <a:off x="2828925" y="4422775"/>
            <a:ext cx="2009775" cy="604838"/>
          </a:xfrm>
          <a:prstGeom prst="rect">
            <a:avLst/>
          </a:prstGeom>
          <a:solidFill>
            <a:srgbClr val="FF0000">
              <a:alpha val="21000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34" grpId="0"/>
      <p:bldP spid="40" grpId="0"/>
      <p:bldP spid="41" grpId="0"/>
      <p:bldP spid="41" grpId="1"/>
      <p:bldP spid="45" grpId="0" animBg="1"/>
      <p:bldP spid="4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Title 1"/>
          <p:cNvSpPr>
            <a:spLocks noGrp="1"/>
          </p:cNvSpPr>
          <p:nvPr>
            <p:ph type="title"/>
          </p:nvPr>
        </p:nvSpPr>
        <p:spPr>
          <a:xfrm>
            <a:off x="222250" y="0"/>
            <a:ext cx="8686800" cy="1946275"/>
          </a:xfrm>
        </p:spPr>
        <p:txBody>
          <a:bodyPr/>
          <a:lstStyle/>
          <a:p>
            <a:pPr eaLnBrk="1" hangingPunct="1"/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The tree pulls just like the tug-of-war team. If the pull is only from one side, the tension is zero.</a:t>
            </a:r>
          </a:p>
        </p:txBody>
      </p:sp>
      <p:pic>
        <p:nvPicPr>
          <p:cNvPr id="30722" name="Picture 3" descr="newton_third_law_2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700" y="2592388"/>
            <a:ext cx="8305800" cy="3827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563" y="177800"/>
            <a:ext cx="8061325" cy="1354138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ea typeface="+mj-ea"/>
                <a:cs typeface="+mj-cs"/>
              </a:rPr>
              <a:t>What will the scale read that is pulled from both sides by 10 N weights?</a:t>
            </a:r>
          </a:p>
        </p:txBody>
      </p:sp>
      <p:sp>
        <p:nvSpPr>
          <p:cNvPr id="31746" name="Content Placeholder 2"/>
          <p:cNvSpPr>
            <a:spLocks noGrp="1"/>
          </p:cNvSpPr>
          <p:nvPr>
            <p:ph idx="1"/>
          </p:nvPr>
        </p:nvSpPr>
        <p:spPr>
          <a:xfrm>
            <a:off x="471488" y="1531938"/>
            <a:ext cx="3159125" cy="3000375"/>
          </a:xfrm>
        </p:spPr>
        <p:txBody>
          <a:bodyPr/>
          <a:lstStyle/>
          <a:p>
            <a:pPr marL="514350" indent="-514350" eaLnBrk="1" hangingPunct="1">
              <a:buFont typeface="Calibri" charset="0"/>
              <a:buAutoNum type="alphaUcPeriod"/>
            </a:pPr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0 N</a:t>
            </a:r>
          </a:p>
          <a:p>
            <a:pPr marL="514350" indent="-514350" eaLnBrk="1" hangingPunct="1">
              <a:buFont typeface="Calibri" charset="0"/>
              <a:buAutoNum type="alphaUcPeriod"/>
            </a:pPr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10 N</a:t>
            </a:r>
          </a:p>
          <a:p>
            <a:pPr marL="514350" indent="-514350" eaLnBrk="1" hangingPunct="1">
              <a:buFont typeface="Calibri" charset="0"/>
              <a:buAutoNum type="alphaUcPeriod"/>
            </a:pPr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20 N</a:t>
            </a:r>
          </a:p>
          <a:p>
            <a:pPr marL="514350" indent="-514350" eaLnBrk="1" hangingPunct="1">
              <a:buFont typeface="Calibri" charset="0"/>
              <a:buAutoNum type="alphaUcPeriod"/>
            </a:pPr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30 N</a:t>
            </a:r>
          </a:p>
        </p:txBody>
      </p:sp>
      <p:sp>
        <p:nvSpPr>
          <p:cNvPr id="4" name="Rectangle 3"/>
          <p:cNvSpPr/>
          <p:nvPr/>
        </p:nvSpPr>
        <p:spPr>
          <a:xfrm>
            <a:off x="471488" y="2174875"/>
            <a:ext cx="1806575" cy="604838"/>
          </a:xfrm>
          <a:prstGeom prst="rect">
            <a:avLst/>
          </a:prstGeom>
          <a:solidFill>
            <a:srgbClr val="FF0000">
              <a:alpha val="21000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31748" name="Picture 4" descr="tug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4488" y="2681288"/>
            <a:ext cx="6259512" cy="417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 descr="tug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4488" y="2678113"/>
            <a:ext cx="6259512" cy="417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HorseSenseNTL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433" t="73880" r="2879" b="2567"/>
          <a:stretch>
            <a:fillRect/>
          </a:stretch>
        </p:blipFill>
        <p:spPr bwMode="auto">
          <a:xfrm>
            <a:off x="727075" y="1163638"/>
            <a:ext cx="8066088" cy="4840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HorseSenseNTL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5" r="45340" b="74442"/>
          <a:stretch>
            <a:fillRect/>
          </a:stretch>
        </p:blipFill>
        <p:spPr bwMode="auto">
          <a:xfrm>
            <a:off x="727075" y="1298575"/>
            <a:ext cx="7712075" cy="453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 descr="HorseSenseNTL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256" t="1782" b="74240"/>
          <a:stretch>
            <a:fillRect/>
          </a:stretch>
        </p:blipFill>
        <p:spPr bwMode="auto">
          <a:xfrm>
            <a:off x="974725" y="1298575"/>
            <a:ext cx="7183438" cy="447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HorseSenseNTL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5" t="25760" r="50053" b="50262"/>
          <a:stretch>
            <a:fillRect/>
          </a:stretch>
        </p:blipFill>
        <p:spPr bwMode="auto">
          <a:xfrm>
            <a:off x="727075" y="1298575"/>
            <a:ext cx="7712075" cy="4462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HorseSenseNTL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467" t="25961" b="50687"/>
          <a:stretch>
            <a:fillRect/>
          </a:stretch>
        </p:blipFill>
        <p:spPr bwMode="auto">
          <a:xfrm>
            <a:off x="727075" y="1343025"/>
            <a:ext cx="8066088" cy="443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 descr="HorseSenseNTL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424" t="49513" r="2643" b="26128"/>
          <a:stretch>
            <a:fillRect/>
          </a:stretch>
        </p:blipFill>
        <p:spPr bwMode="auto">
          <a:xfrm>
            <a:off x="974725" y="1163638"/>
            <a:ext cx="7523163" cy="4643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 descr="HorseSenseNTL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49" t="49513" r="49345" b="26128"/>
          <a:stretch>
            <a:fillRect/>
          </a:stretch>
        </p:blipFill>
        <p:spPr bwMode="auto">
          <a:xfrm>
            <a:off x="974725" y="1163638"/>
            <a:ext cx="7523163" cy="459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0" descr="HorseSenseNTL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97" t="73880" r="49416" b="2567"/>
          <a:stretch>
            <a:fillRect/>
          </a:stretch>
        </p:blipFill>
        <p:spPr bwMode="auto">
          <a:xfrm>
            <a:off x="727075" y="1163638"/>
            <a:ext cx="8066088" cy="4778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ea typeface="+mj-ea"/>
                <a:cs typeface="+mj-cs"/>
              </a:rPr>
              <a:t>If your feet push down on the floor, what does the floor do?</a:t>
            </a:r>
          </a:p>
        </p:txBody>
      </p:sp>
      <p:sp>
        <p:nvSpPr>
          <p:cNvPr id="14338" name="Content Placeholder 2"/>
          <p:cNvSpPr>
            <a:spLocks noGrp="1"/>
          </p:cNvSpPr>
          <p:nvPr>
            <p:ph idx="1"/>
          </p:nvPr>
        </p:nvSpPr>
        <p:spPr>
          <a:xfrm>
            <a:off x="457200" y="2043113"/>
            <a:ext cx="8229600" cy="3770312"/>
          </a:xfrm>
        </p:spPr>
        <p:txBody>
          <a:bodyPr/>
          <a:lstStyle/>
          <a:p>
            <a:pPr marL="514350" indent="-514350" eaLnBrk="1" hangingPunct="1">
              <a:buFont typeface="Calibri" charset="0"/>
              <a:buAutoNum type="alphaUcPeriod"/>
            </a:pPr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Nothing</a:t>
            </a:r>
          </a:p>
          <a:p>
            <a:pPr marL="514350" indent="-514350" eaLnBrk="1" hangingPunct="1">
              <a:buFont typeface="Calibri" charset="0"/>
              <a:buAutoNum type="alphaUcPeriod"/>
            </a:pPr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Absorbs the push</a:t>
            </a:r>
          </a:p>
          <a:p>
            <a:pPr marL="514350" indent="-514350" eaLnBrk="1" hangingPunct="1">
              <a:buFont typeface="Calibri" charset="0"/>
              <a:buAutoNum type="alphaUcPeriod"/>
            </a:pPr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Pushes up on your feet, but with less force</a:t>
            </a:r>
          </a:p>
          <a:p>
            <a:pPr marL="514350" indent="-514350" eaLnBrk="1" hangingPunct="1">
              <a:buFont typeface="Calibri" charset="0"/>
              <a:buAutoNum type="alphaUcPeriod"/>
            </a:pPr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Pushes up on your feet with an equal force</a:t>
            </a:r>
          </a:p>
          <a:p>
            <a:pPr marL="514350" indent="-514350" eaLnBrk="1" hangingPunct="1">
              <a:buFont typeface="Calibri" charset="0"/>
              <a:buAutoNum type="alphaUcPeriod"/>
            </a:pPr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Pushes up on your feet with greater force</a:t>
            </a:r>
          </a:p>
        </p:txBody>
      </p:sp>
      <p:sp>
        <p:nvSpPr>
          <p:cNvPr id="4" name="Rectangle 3"/>
          <p:cNvSpPr/>
          <p:nvPr/>
        </p:nvSpPr>
        <p:spPr>
          <a:xfrm>
            <a:off x="457200" y="3941763"/>
            <a:ext cx="7921625" cy="531812"/>
          </a:xfrm>
          <a:prstGeom prst="rect">
            <a:avLst/>
          </a:prstGeom>
          <a:solidFill>
            <a:srgbClr val="FF0000">
              <a:alpha val="21000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14340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8836">
            <a:off x="6637338" y="1612900"/>
            <a:ext cx="1447800" cy="203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8" name="Straight Connector 7"/>
          <p:cNvCxnSpPr/>
          <p:nvPr/>
        </p:nvCxnSpPr>
        <p:spPr>
          <a:xfrm>
            <a:off x="6329363" y="3063875"/>
            <a:ext cx="2049462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hlinkClick r:id="rId3" action="ppaction://hlinksldjump"/>
          </p:cNvPr>
          <p:cNvSpPr txBox="1"/>
          <p:nvPr/>
        </p:nvSpPr>
        <p:spPr>
          <a:xfrm>
            <a:off x="7510413" y="6182392"/>
            <a:ext cx="12636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Newton 3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Sail.m4v" descr="/Users/admin/Desktop/VASS-AP-Workshop/Newton'sLaws/Sail.m4v">
            <a:hlinkClick r:id="" action="ppaction://media"/>
          </p:cNvPr>
          <p:cNvPicPr>
            <a:picLocks noChangeAspect="1" noChangeArrowheads="1"/>
          </p:cNvPicPr>
          <p:nvPr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3613" y="4200525"/>
            <a:ext cx="4724400" cy="2657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563" y="0"/>
            <a:ext cx="8061325" cy="1023938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ea typeface="+mj-ea"/>
                <a:cs typeface="+mj-cs"/>
              </a:rPr>
              <a:t>What will be the effect of adding a sail to the fan cart?</a:t>
            </a:r>
          </a:p>
        </p:txBody>
      </p:sp>
      <p:sp>
        <p:nvSpPr>
          <p:cNvPr id="33795" name="Content Placeholder 2"/>
          <p:cNvSpPr>
            <a:spLocks noGrp="1"/>
          </p:cNvSpPr>
          <p:nvPr>
            <p:ph idx="1"/>
          </p:nvPr>
        </p:nvSpPr>
        <p:spPr>
          <a:xfrm>
            <a:off x="690563" y="1200150"/>
            <a:ext cx="5327650" cy="3000375"/>
          </a:xfrm>
        </p:spPr>
        <p:txBody>
          <a:bodyPr/>
          <a:lstStyle/>
          <a:p>
            <a:pPr marL="514350" indent="-514350" eaLnBrk="1" hangingPunct="1">
              <a:buFont typeface="Calibri" charset="0"/>
              <a:buAutoNum type="alphaUcPeriod"/>
            </a:pPr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Slower</a:t>
            </a:r>
          </a:p>
          <a:p>
            <a:pPr marL="514350" indent="-514350" eaLnBrk="1" hangingPunct="1">
              <a:buFont typeface="Calibri" charset="0"/>
              <a:buAutoNum type="alphaUcPeriod"/>
            </a:pPr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Faster</a:t>
            </a:r>
          </a:p>
          <a:p>
            <a:pPr marL="514350" indent="-514350" eaLnBrk="1" hangingPunct="1">
              <a:buFont typeface="Calibri" charset="0"/>
              <a:buAutoNum type="alphaUcPeriod"/>
            </a:pPr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No effect</a:t>
            </a:r>
          </a:p>
          <a:p>
            <a:pPr marL="514350" indent="-514350" eaLnBrk="1" hangingPunct="1">
              <a:buFont typeface="Calibri" charset="0"/>
              <a:buAutoNum type="alphaUcPeriod"/>
            </a:pPr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First faster, then slower</a:t>
            </a:r>
          </a:p>
          <a:p>
            <a:pPr marL="514350" indent="-514350" eaLnBrk="1" hangingPunct="1">
              <a:buFont typeface="Calibri" charset="0"/>
              <a:buAutoNum type="alphaUcPeriod"/>
            </a:pPr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First slower, then faster</a:t>
            </a:r>
          </a:p>
        </p:txBody>
      </p:sp>
      <p:sp>
        <p:nvSpPr>
          <p:cNvPr id="4" name="Rectangle 3"/>
          <p:cNvSpPr/>
          <p:nvPr/>
        </p:nvSpPr>
        <p:spPr>
          <a:xfrm>
            <a:off x="690563" y="1238250"/>
            <a:ext cx="1806575" cy="604838"/>
          </a:xfrm>
          <a:prstGeom prst="rect">
            <a:avLst/>
          </a:prstGeom>
          <a:solidFill>
            <a:srgbClr val="FF0000">
              <a:alpha val="21000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33798" name="NoSail.m4v" descr="/Users/admin/Desktop/VASS-AP-Workshop/Newton'sLaws/NoSail.m4v">
            <a:hlinkClick r:id="" action="ppaction://media"/>
          </p:cNvPr>
          <p:cNvPicPr>
            <a:picLocks noChangeAspect="1" noChangeArrowheads="1"/>
          </p:cNvPicPr>
          <p:nvPr>
            <a:videoFile r:link="rId4"/>
            <p:extLst>
              <p:ext uri="{DAA4B4D4-6D71-4841-9C94-3DE7FCFB9230}">
                <p14:media xmlns:p14="http://schemas.microsoft.com/office/powerpoint/2010/main" r:link="rId3"/>
              </p:ext>
            </p:ext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3613" y="4200525"/>
            <a:ext cx="4724400" cy="2657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1778" fill="hold"/>
                                        <p:tgtEl>
                                          <p:spTgt spid="3379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1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33794"/>
                </p:tgtEl>
              </p:cMediaNode>
            </p:video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3379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 nodeType="clickPar">
                      <p:stCondLst>
                        <p:cond delay="0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9" dur="1" fill="hold"/>
                                        <p:tgtEl>
                                          <p:spTgt spid="3379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794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3379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4" dur="1" fill="hold"/>
                                        <p:tgtEl>
                                          <p:spTgt spid="3379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798"/>
                  </p:tgtEl>
                </p:cond>
              </p:nextCondLst>
            </p:seq>
            <p:video>
              <p:cMediaNode>
                <p:cTn id="25" repeatCount="indefinite" fill="hold" display="0">
                  <p:stCondLst>
                    <p:cond delay="indefinite"/>
                  </p:stCondLst>
                </p:cTn>
                <p:tgtEl>
                  <p:spTgt spid="33798"/>
                </p:tgtEl>
              </p:cMediaNode>
            </p:vide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2300" y="206375"/>
            <a:ext cx="7356475" cy="7874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ea typeface="+mj-ea"/>
                <a:cs typeface="+mj-cs"/>
              </a:rPr>
              <a:t>Which force probe will measure the greatest force?</a:t>
            </a:r>
          </a:p>
        </p:txBody>
      </p:sp>
      <p:pic>
        <p:nvPicPr>
          <p:cNvPr id="19459" name="Newt3ForceProbe.mov" descr="/Users/admin/Desktop/VASS-AP-Workshop/Newton'sLaws/Newt3ForceProbe.mov">
            <a:hlinkClick r:id="" action="ppaction://media"/>
          </p:cNvPr>
          <p:cNvPicPr>
            <a:picLocks noChangeAspect="1" noChangeArrowheads="1"/>
          </p:cNvPicPr>
          <p:nvPr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300" y="1444625"/>
            <a:ext cx="7219950" cy="5064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4" descr="2ForceProbes.JPG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377" b="20583"/>
          <a:stretch>
            <a:fillRect/>
          </a:stretch>
        </p:blipFill>
        <p:spPr bwMode="auto">
          <a:xfrm>
            <a:off x="5594350" y="5346700"/>
            <a:ext cx="3549650" cy="1495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700" fill="hold"/>
                                        <p:tgtEl>
                                          <p:spTgt spid="1945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9459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945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945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459"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221390" y="1933575"/>
            <a:ext cx="8922610" cy="28007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4400" dirty="0">
                <a:latin typeface="Calibri" charset="0"/>
              </a:rPr>
              <a:t>If Object A Exerts a Force on Object B, then Object B Exerts an Equal, Oppositely Directed, and Simultaneous Force on Object A</a:t>
            </a:r>
          </a:p>
        </p:txBody>
      </p:sp>
      <p:sp>
        <p:nvSpPr>
          <p:cNvPr id="5" name="Title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 eaLnBrk="1" hangingPunct="1"/>
            <a:r>
              <a:rPr lang="en-US" sz="4800" dirty="0">
                <a:latin typeface="Calibri" charset="0"/>
                <a:ea typeface="ＭＳ Ｐゴシック" charset="0"/>
                <a:cs typeface="ＭＳ Ｐゴシック" charset="0"/>
              </a:rPr>
              <a:t>Newton</a:t>
            </a:r>
            <a:r>
              <a:rPr lang="ja-JP" altLang="en-US" sz="4800" dirty="0">
                <a:latin typeface="Calibri" charset="0"/>
                <a:ea typeface="ＭＳ Ｐゴシック" charset="0"/>
                <a:cs typeface="ＭＳ Ｐゴシック" charset="0"/>
              </a:rPr>
              <a:t>’</a:t>
            </a:r>
            <a:r>
              <a:rPr lang="en-US" altLang="ja-JP" sz="4800" dirty="0">
                <a:latin typeface="Calibri" charset="0"/>
                <a:ea typeface="ＭＳ Ｐゴシック" charset="0"/>
                <a:cs typeface="ＭＳ Ｐゴシック" charset="0"/>
              </a:rPr>
              <a:t>s Third Law</a:t>
            </a:r>
            <a:endParaRPr lang="en-US" sz="4800" dirty="0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6" name="TextBox 5">
            <a:hlinkClick r:id="" action="ppaction://hlinkshowjump?jump=lastslideviewed"/>
          </p:cNvPr>
          <p:cNvSpPr txBox="1"/>
          <p:nvPr/>
        </p:nvSpPr>
        <p:spPr>
          <a:xfrm>
            <a:off x="7527269" y="6093411"/>
            <a:ext cx="11595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Return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22915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54050"/>
            <a:ext cx="6869113" cy="758825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ea typeface="+mj-ea"/>
                <a:cs typeface="+mj-cs"/>
              </a:rPr>
              <a:t>Can the floor push up on your feet </a:t>
            </a:r>
            <a:r>
              <a:rPr lang="en-US" dirty="0" smtClean="0"/>
              <a:t>with a force greater </a:t>
            </a:r>
            <a:r>
              <a:rPr lang="en-US" dirty="0" smtClean="0">
                <a:ea typeface="+mj-ea"/>
                <a:cs typeface="+mj-cs"/>
              </a:rPr>
              <a:t>than your weight?</a:t>
            </a:r>
          </a:p>
        </p:txBody>
      </p:sp>
      <p:sp>
        <p:nvSpPr>
          <p:cNvPr id="15362" name="Content Placeholder 2"/>
          <p:cNvSpPr>
            <a:spLocks noGrp="1"/>
          </p:cNvSpPr>
          <p:nvPr>
            <p:ph idx="1"/>
          </p:nvPr>
        </p:nvSpPr>
        <p:spPr>
          <a:xfrm>
            <a:off x="457200" y="2789238"/>
            <a:ext cx="8229600" cy="3770312"/>
          </a:xfrm>
        </p:spPr>
        <p:txBody>
          <a:bodyPr/>
          <a:lstStyle/>
          <a:p>
            <a:pPr marL="514350" indent="-514350" eaLnBrk="1" hangingPunct="1">
              <a:buFont typeface="Calibri" charset="0"/>
              <a:buAutoNum type="alphaUcPeriod"/>
            </a:pPr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Yes, but nothing will happen</a:t>
            </a:r>
          </a:p>
          <a:p>
            <a:pPr marL="514350" indent="-514350" eaLnBrk="1" hangingPunct="1">
              <a:buFont typeface="Calibri" charset="0"/>
              <a:buAutoNum type="alphaUcPeriod"/>
            </a:pPr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Yes, you will accelerate up into the air</a:t>
            </a:r>
          </a:p>
          <a:p>
            <a:pPr marL="514350" indent="-514350" eaLnBrk="1" hangingPunct="1">
              <a:buFont typeface="Calibri" charset="0"/>
              <a:buAutoNum type="alphaUcPeriod"/>
            </a:pPr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No, it always equals your weight</a:t>
            </a:r>
          </a:p>
          <a:p>
            <a:pPr marL="514350" indent="-514350" eaLnBrk="1" hangingPunct="1">
              <a:buFont typeface="Calibri" charset="0"/>
              <a:buAutoNum type="alphaUcPeriod"/>
            </a:pPr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No, it can only equal or be less than your weight</a:t>
            </a:r>
          </a:p>
          <a:p>
            <a:pPr marL="514350" indent="-514350" eaLnBrk="1" hangingPunct="1">
              <a:buFont typeface="Calibri" charset="0"/>
              <a:buAutoNum type="alphaUcPeriod"/>
            </a:pPr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Yes, but only on a planet with stronger gravity</a:t>
            </a:r>
          </a:p>
        </p:txBody>
      </p:sp>
      <p:sp>
        <p:nvSpPr>
          <p:cNvPr id="4" name="Rectangle 3"/>
          <p:cNvSpPr/>
          <p:nvPr/>
        </p:nvSpPr>
        <p:spPr>
          <a:xfrm>
            <a:off x="457200" y="3271838"/>
            <a:ext cx="7094538" cy="703262"/>
          </a:xfrm>
          <a:prstGeom prst="rect">
            <a:avLst/>
          </a:prstGeom>
          <a:solidFill>
            <a:srgbClr val="FF0000">
              <a:alpha val="21000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5" name="Straight Connector 4"/>
          <p:cNvCxnSpPr/>
          <p:nvPr/>
        </p:nvCxnSpPr>
        <p:spPr>
          <a:xfrm>
            <a:off x="6827838" y="3062288"/>
            <a:ext cx="2049462" cy="158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5366" name="rad_elmo.gif" descr="/Users/admin/.Trash/elmo_jump.gif">
            <a:hlinkClick r:id="" action="ppaction://media"/>
          </p:cNvPr>
          <p:cNvPicPr>
            <a:picLocks noChangeAspect="1" noChangeArrowheads="1"/>
          </p:cNvPicPr>
          <p:nvPr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6313" y="1031875"/>
            <a:ext cx="1447800" cy="203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>
            <a:hlinkClick r:id="rId5" action="ppaction://hlinksldjump"/>
          </p:cNvPr>
          <p:cNvSpPr txBox="1"/>
          <p:nvPr/>
        </p:nvSpPr>
        <p:spPr>
          <a:xfrm>
            <a:off x="7510413" y="6182392"/>
            <a:ext cx="12636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Newton 3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" fill="hold"/>
                                        <p:tgtEl>
                                          <p:spTgt spid="1536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12" repeatCount="indefinite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5366"/>
                </p:tgtEl>
              </p:cMediaNode>
            </p:video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536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 nodeType="clickPar">
                      <p:stCondLst>
                        <p:cond delay="0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7" dur="1" fill="hold"/>
                                        <p:tgtEl>
                                          <p:spTgt spid="1536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366"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ea typeface="+mj-ea"/>
                <a:cs typeface="+mj-cs"/>
              </a:rPr>
              <a:t>What is the force from that causes a car to accelerate down the road?</a:t>
            </a:r>
          </a:p>
        </p:txBody>
      </p:sp>
      <p:sp>
        <p:nvSpPr>
          <p:cNvPr id="16386" name="Content Placeholder 2"/>
          <p:cNvSpPr>
            <a:spLocks noGrp="1"/>
          </p:cNvSpPr>
          <p:nvPr>
            <p:ph idx="1"/>
          </p:nvPr>
        </p:nvSpPr>
        <p:spPr>
          <a:xfrm>
            <a:off x="677863" y="1752600"/>
            <a:ext cx="8229600" cy="3770313"/>
          </a:xfrm>
        </p:spPr>
        <p:txBody>
          <a:bodyPr/>
          <a:lstStyle/>
          <a:p>
            <a:pPr marL="514350" indent="-514350" eaLnBrk="1" hangingPunct="1">
              <a:buFont typeface="Calibri" charset="0"/>
              <a:buAutoNum type="alphaUcPeriod"/>
            </a:pPr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The engine</a:t>
            </a:r>
          </a:p>
          <a:p>
            <a:pPr marL="514350" indent="-514350" eaLnBrk="1" hangingPunct="1">
              <a:buFont typeface="Calibri" charset="0"/>
              <a:buAutoNum type="alphaUcPeriod"/>
            </a:pPr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The transmission</a:t>
            </a:r>
          </a:p>
          <a:p>
            <a:pPr marL="514350" indent="-514350" eaLnBrk="1" hangingPunct="1">
              <a:buFont typeface="Calibri" charset="0"/>
              <a:buAutoNum type="alphaUcPeriod"/>
            </a:pPr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The pistons</a:t>
            </a:r>
          </a:p>
          <a:p>
            <a:pPr marL="514350" indent="-514350" eaLnBrk="1" hangingPunct="1">
              <a:buFont typeface="Calibri" charset="0"/>
              <a:buAutoNum type="alphaUcPeriod"/>
            </a:pPr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The road</a:t>
            </a:r>
          </a:p>
          <a:p>
            <a:pPr marL="514350" indent="-514350" eaLnBrk="1" hangingPunct="1">
              <a:buFont typeface="Calibri" charset="0"/>
              <a:buAutoNum type="alphaUcPeriod"/>
            </a:pPr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The tires</a:t>
            </a:r>
          </a:p>
        </p:txBody>
      </p:sp>
      <p:sp>
        <p:nvSpPr>
          <p:cNvPr id="4" name="Rectangle 3"/>
          <p:cNvSpPr/>
          <p:nvPr/>
        </p:nvSpPr>
        <p:spPr>
          <a:xfrm>
            <a:off x="677863" y="3521075"/>
            <a:ext cx="2235200" cy="703263"/>
          </a:xfrm>
          <a:prstGeom prst="rect">
            <a:avLst/>
          </a:prstGeom>
          <a:solidFill>
            <a:srgbClr val="FF0000">
              <a:alpha val="21000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16389" name="lamborghini.mp4" descr="/Users/admin/Desktop/VASS-AP-Workshop/Rotation/Rolling/lamborghini.mp4">
            <a:hlinkClick r:id="" action="ppaction://media"/>
          </p:cNvPr>
          <p:cNvPicPr>
            <a:picLocks noChangeAspect="1" noChangeArrowheads="1"/>
          </p:cNvPicPr>
          <p:nvPr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3100" y="3521075"/>
            <a:ext cx="5930900" cy="3336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4370388" y="1752600"/>
            <a:ext cx="4316412" cy="1533525"/>
            <a:chOff x="4369667" y="1752600"/>
            <a:chExt cx="4317133" cy="1533049"/>
          </a:xfrm>
        </p:grpSpPr>
        <p:pic>
          <p:nvPicPr>
            <p:cNvPr id="16390" name="Picture 5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751" b="13074"/>
            <a:stretch>
              <a:fillRect/>
            </a:stretch>
          </p:blipFill>
          <p:spPr bwMode="auto">
            <a:xfrm>
              <a:off x="4369667" y="1752600"/>
              <a:ext cx="4317133" cy="15330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" name="Circular Arrow 7"/>
            <p:cNvSpPr/>
            <p:nvPr/>
          </p:nvSpPr>
          <p:spPr>
            <a:xfrm rot="5400000">
              <a:off x="7205596" y="2430095"/>
              <a:ext cx="760177" cy="662099"/>
            </a:xfrm>
            <a:prstGeom prst="circularArrow">
              <a:avLst>
                <a:gd name="adj1" fmla="val 12500"/>
                <a:gd name="adj2" fmla="val 1142319"/>
                <a:gd name="adj3" fmla="val 20457681"/>
                <a:gd name="adj4" fmla="val 10800020"/>
                <a:gd name="adj5" fmla="val 12500"/>
              </a:avLst>
            </a:prstGeom>
            <a:solidFill>
              <a:srgbClr val="FFFF00"/>
            </a:solidFill>
            <a:ln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9" name="Right Arrow 8"/>
            <p:cNvSpPr/>
            <p:nvPr/>
          </p:nvSpPr>
          <p:spPr>
            <a:xfrm>
              <a:off x="6598889" y="3009510"/>
              <a:ext cx="870095" cy="261857"/>
            </a:xfrm>
            <a:prstGeom prst="rightArrow">
              <a:avLst/>
            </a:prstGeom>
            <a:solidFill>
              <a:srgbClr val="FFFF0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</p:grpSp>
      <p:sp>
        <p:nvSpPr>
          <p:cNvPr id="10" name="TextBox 9">
            <a:hlinkClick r:id="rId6" action="ppaction://hlinksldjump"/>
          </p:cNvPr>
          <p:cNvSpPr txBox="1"/>
          <p:nvPr/>
        </p:nvSpPr>
        <p:spPr>
          <a:xfrm>
            <a:off x="227839" y="6367058"/>
            <a:ext cx="12636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Newton 3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10282" fill="hold"/>
                                        <p:tgtEl>
                                          <p:spTgt spid="1638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14" repeatCount="indefinite" fill="hold" display="0">
                  <p:stCondLst>
                    <p:cond delay="indefinite"/>
                  </p:stCondLst>
                </p:cTn>
                <p:tgtEl>
                  <p:spTgt spid="16389"/>
                </p:tgtEl>
              </p:cMediaNode>
            </p:video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638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 nodeType="clickPar">
                      <p:stCondLst>
                        <p:cond delay="0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9" dur="1" fill="hold"/>
                                        <p:tgtEl>
                                          <p:spTgt spid="1638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389"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ea typeface="+mj-ea"/>
                <a:cs typeface="+mj-cs"/>
              </a:rPr>
              <a:t>What is the force from that causes a swimmer to accelerate across a pool?</a:t>
            </a:r>
          </a:p>
        </p:txBody>
      </p:sp>
      <p:sp>
        <p:nvSpPr>
          <p:cNvPr id="17410" name="Content Placeholder 2"/>
          <p:cNvSpPr>
            <a:spLocks noGrp="1"/>
          </p:cNvSpPr>
          <p:nvPr>
            <p:ph idx="1"/>
          </p:nvPr>
        </p:nvSpPr>
        <p:spPr>
          <a:xfrm>
            <a:off x="623888" y="1387475"/>
            <a:ext cx="8229600" cy="3770313"/>
          </a:xfrm>
        </p:spPr>
        <p:txBody>
          <a:bodyPr/>
          <a:lstStyle/>
          <a:p>
            <a:pPr marL="514350" indent="-514350" eaLnBrk="1" hangingPunct="1">
              <a:buFont typeface="Calibri" charset="0"/>
              <a:buAutoNum type="alphaUcPeriod"/>
            </a:pPr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The swimmer</a:t>
            </a:r>
            <a:r>
              <a:rPr lang="ja-JP" altLang="en-US">
                <a:latin typeface="Calibri" charset="0"/>
                <a:ea typeface="ＭＳ Ｐゴシック" charset="0"/>
                <a:cs typeface="ＭＳ Ｐゴシック" charset="0"/>
              </a:rPr>
              <a:t>’</a:t>
            </a:r>
            <a:r>
              <a:rPr lang="en-US" altLang="ja-JP">
                <a:latin typeface="Calibri" charset="0"/>
                <a:ea typeface="ＭＳ Ｐゴシック" charset="0"/>
                <a:cs typeface="ＭＳ Ｐゴシック" charset="0"/>
              </a:rPr>
              <a:t>s legs</a:t>
            </a:r>
          </a:p>
          <a:p>
            <a:pPr marL="514350" indent="-514350" eaLnBrk="1" hangingPunct="1">
              <a:buFont typeface="Calibri" charset="0"/>
              <a:buAutoNum type="alphaUcPeriod"/>
            </a:pPr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The swimmers arms</a:t>
            </a:r>
          </a:p>
          <a:p>
            <a:pPr marL="514350" indent="-514350" eaLnBrk="1" hangingPunct="1">
              <a:buFont typeface="Calibri" charset="0"/>
              <a:buAutoNum type="alphaUcPeriod"/>
            </a:pPr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The swimmer</a:t>
            </a:r>
            <a:r>
              <a:rPr lang="ja-JP" altLang="en-US">
                <a:latin typeface="Calibri" charset="0"/>
                <a:ea typeface="ＭＳ Ｐゴシック" charset="0"/>
                <a:cs typeface="ＭＳ Ｐゴシック" charset="0"/>
              </a:rPr>
              <a:t>’</a:t>
            </a:r>
            <a:r>
              <a:rPr lang="en-US" altLang="ja-JP">
                <a:latin typeface="Calibri" charset="0"/>
                <a:ea typeface="ＭＳ Ｐゴシック" charset="0"/>
                <a:cs typeface="ＭＳ Ｐゴシック" charset="0"/>
              </a:rPr>
              <a:t>s arms and legs</a:t>
            </a:r>
          </a:p>
          <a:p>
            <a:pPr marL="514350" indent="-514350" eaLnBrk="1" hangingPunct="1">
              <a:buFont typeface="Calibri" charset="0"/>
              <a:buAutoNum type="alphaUcPeriod"/>
            </a:pPr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Gravity</a:t>
            </a:r>
          </a:p>
          <a:p>
            <a:pPr marL="514350" indent="-514350" eaLnBrk="1" hangingPunct="1">
              <a:buFont typeface="Calibri" charset="0"/>
              <a:buAutoNum type="alphaUcPeriod"/>
            </a:pPr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The water</a:t>
            </a:r>
          </a:p>
        </p:txBody>
      </p:sp>
      <p:sp>
        <p:nvSpPr>
          <p:cNvPr id="4" name="Rectangle 3"/>
          <p:cNvSpPr/>
          <p:nvPr/>
        </p:nvSpPr>
        <p:spPr>
          <a:xfrm>
            <a:off x="623888" y="3797300"/>
            <a:ext cx="2454275" cy="703263"/>
          </a:xfrm>
          <a:prstGeom prst="rect">
            <a:avLst/>
          </a:prstGeom>
          <a:solidFill>
            <a:srgbClr val="FF0000">
              <a:alpha val="21000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17413" name="Swim-slo-mo.MOV" descr="/Users/admin/Desktop/VASS-AP-Workshop/Newton'sLaws/Swim-slo-mo.MOV">
            <a:hlinkClick r:id="" action="ppaction://media"/>
          </p:cNvPr>
          <p:cNvPicPr>
            <a:picLocks noChangeAspect="1" noChangeArrowheads="1"/>
          </p:cNvPicPr>
          <p:nvPr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2450" y="3271838"/>
            <a:ext cx="4781550" cy="3586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hlinkClick r:id="rId5" action="ppaction://hlinksldjump"/>
          </p:cNvPr>
          <p:cNvSpPr txBox="1"/>
          <p:nvPr/>
        </p:nvSpPr>
        <p:spPr>
          <a:xfrm>
            <a:off x="309404" y="6182392"/>
            <a:ext cx="12636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Newton 3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569" fill="hold"/>
                                        <p:tgtEl>
                                          <p:spTgt spid="174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11" repeatCount="indefinite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7413"/>
                </p:tgtEl>
              </p:cMediaNode>
            </p:vide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74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 nodeType="clickPar">
                      <p:stCondLst>
                        <p:cond delay="0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174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413"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2300" y="274638"/>
            <a:ext cx="7356475" cy="11430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ea typeface="+mj-ea"/>
                <a:cs typeface="+mj-cs"/>
              </a:rPr>
              <a:t>Which force probe will measure the greatest force?</a:t>
            </a:r>
          </a:p>
        </p:txBody>
      </p:sp>
      <p:sp>
        <p:nvSpPr>
          <p:cNvPr id="18434" name="Content Placeholder 2"/>
          <p:cNvSpPr>
            <a:spLocks noGrp="1"/>
          </p:cNvSpPr>
          <p:nvPr>
            <p:ph idx="1"/>
          </p:nvPr>
        </p:nvSpPr>
        <p:spPr>
          <a:xfrm>
            <a:off x="622300" y="1808163"/>
            <a:ext cx="8521700" cy="3770312"/>
          </a:xfrm>
        </p:spPr>
        <p:txBody>
          <a:bodyPr/>
          <a:lstStyle/>
          <a:p>
            <a:pPr marL="514350" indent="-514350" eaLnBrk="1" hangingPunct="1">
              <a:buFont typeface="Calibri" charset="0"/>
              <a:buAutoNum type="alphaUcPeriod"/>
            </a:pPr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The one pulled by the teacher</a:t>
            </a:r>
          </a:p>
          <a:p>
            <a:pPr marL="514350" indent="-514350" eaLnBrk="1" hangingPunct="1">
              <a:buFont typeface="Calibri" charset="0"/>
              <a:buAutoNum type="alphaUcPeriod"/>
            </a:pPr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The one attached to the ring stand</a:t>
            </a:r>
          </a:p>
          <a:p>
            <a:pPr marL="514350" indent="-514350" eaLnBrk="1" hangingPunct="1">
              <a:buFont typeface="Calibri" charset="0"/>
              <a:buAutoNum type="alphaUcPeriod"/>
            </a:pPr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Both will measure the same force</a:t>
            </a:r>
          </a:p>
          <a:p>
            <a:pPr marL="514350" indent="-514350" eaLnBrk="1" hangingPunct="1">
              <a:buFont typeface="Calibri" charset="0"/>
              <a:buAutoNum type="alphaUcPeriod"/>
            </a:pPr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Either one depending on how the teacher pulls</a:t>
            </a:r>
          </a:p>
        </p:txBody>
      </p:sp>
      <p:sp>
        <p:nvSpPr>
          <p:cNvPr id="4" name="Rectangle 3"/>
          <p:cNvSpPr/>
          <p:nvPr/>
        </p:nvSpPr>
        <p:spPr>
          <a:xfrm>
            <a:off x="622300" y="2871788"/>
            <a:ext cx="6445250" cy="704850"/>
          </a:xfrm>
          <a:prstGeom prst="rect">
            <a:avLst/>
          </a:prstGeom>
          <a:solidFill>
            <a:srgbClr val="FF0000">
              <a:alpha val="21000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18436" name="Picture 4" descr="2ForceProbes.JPG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377" b="20583"/>
          <a:stretch>
            <a:fillRect/>
          </a:stretch>
        </p:blipFill>
        <p:spPr bwMode="auto">
          <a:xfrm>
            <a:off x="1695450" y="4314825"/>
            <a:ext cx="5999163" cy="2527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hlinkClick r:id="rId4" action="ppaction://hlinksldjump"/>
          </p:cNvPr>
          <p:cNvSpPr txBox="1"/>
          <p:nvPr/>
        </p:nvSpPr>
        <p:spPr>
          <a:xfrm>
            <a:off x="7880368" y="6182392"/>
            <a:ext cx="12636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Newton 3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6375" y="177800"/>
            <a:ext cx="8772525" cy="1712913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ea typeface="+mj-ea"/>
                <a:cs typeface="+mj-cs"/>
              </a:rPr>
              <a:t>The Earth pulls on the Moon with gravity, causing it to orbit. What does the Moon do to the Earth?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511425"/>
            <a:ext cx="8521700" cy="3770313"/>
          </a:xfrm>
        </p:spPr>
        <p:txBody>
          <a:bodyPr rtlCol="0">
            <a:normAutofit lnSpcReduction="10000"/>
          </a:bodyPr>
          <a:lstStyle/>
          <a:p>
            <a:pPr marL="514350" indent="-514350" eaLnBrk="1" fontAlgn="auto" hangingPunct="1">
              <a:spcAft>
                <a:spcPts val="0"/>
              </a:spcAft>
              <a:buFont typeface="+mj-lt"/>
              <a:buAutoNum type="alphaUcPeriod"/>
              <a:defRPr/>
            </a:pPr>
            <a:r>
              <a:rPr lang="en-US" dirty="0" smtClean="0">
                <a:ea typeface="+mn-ea"/>
                <a:cs typeface="+mn-cs"/>
              </a:rPr>
              <a:t>Pulls on the Earth with equal gravity, causing it to orbit</a:t>
            </a:r>
          </a:p>
          <a:p>
            <a:pPr marL="514350" indent="-514350" eaLnBrk="1" fontAlgn="auto" hangingPunct="1">
              <a:spcAft>
                <a:spcPts val="0"/>
              </a:spcAft>
              <a:buFont typeface="+mj-lt"/>
              <a:buAutoNum type="alphaUcPeriod"/>
              <a:defRPr/>
            </a:pPr>
            <a:r>
              <a:rPr lang="en-US" dirty="0" smtClean="0">
                <a:ea typeface="+mn-ea"/>
                <a:cs typeface="+mn-cs"/>
              </a:rPr>
              <a:t>Nothing, it is too small</a:t>
            </a:r>
          </a:p>
          <a:p>
            <a:pPr marL="514350" indent="-514350" eaLnBrk="1" fontAlgn="auto" hangingPunct="1">
              <a:spcAft>
                <a:spcPts val="0"/>
              </a:spcAft>
              <a:buFont typeface="+mj-lt"/>
              <a:buAutoNum type="alphaUcPeriod"/>
              <a:defRPr/>
            </a:pPr>
            <a:r>
              <a:rPr lang="en-US" dirty="0" smtClean="0">
                <a:ea typeface="+mn-ea"/>
                <a:cs typeface="+mn-cs"/>
              </a:rPr>
              <a:t>Pulls on the Earth with less gravity, having no effect</a:t>
            </a:r>
          </a:p>
          <a:p>
            <a:pPr marL="514350" indent="-514350" eaLnBrk="1" fontAlgn="auto" hangingPunct="1">
              <a:spcAft>
                <a:spcPts val="0"/>
              </a:spcAft>
              <a:buFont typeface="+mj-lt"/>
              <a:buAutoNum type="alphaUcPeriod"/>
              <a:defRPr/>
            </a:pPr>
            <a:r>
              <a:rPr lang="en-US" dirty="0" smtClean="0">
                <a:ea typeface="+mn-ea"/>
                <a:cs typeface="+mn-cs"/>
              </a:rPr>
              <a:t>Pulls on the Earth with less gravity, causing tides</a:t>
            </a:r>
          </a:p>
        </p:txBody>
      </p:sp>
      <p:sp>
        <p:nvSpPr>
          <p:cNvPr id="4" name="Rectangle 3"/>
          <p:cNvSpPr/>
          <p:nvPr/>
        </p:nvSpPr>
        <p:spPr>
          <a:xfrm>
            <a:off x="457200" y="2511425"/>
            <a:ext cx="8521700" cy="993775"/>
          </a:xfrm>
          <a:prstGeom prst="rect">
            <a:avLst/>
          </a:prstGeom>
          <a:solidFill>
            <a:srgbClr val="FF0000">
              <a:alpha val="21000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TextBox 4">
            <a:hlinkClick r:id="rId2" action="ppaction://hlinksldjump"/>
          </p:cNvPr>
          <p:cNvSpPr txBox="1"/>
          <p:nvPr/>
        </p:nvSpPr>
        <p:spPr>
          <a:xfrm>
            <a:off x="7510413" y="6182392"/>
            <a:ext cx="12636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Newton 3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pPr eaLnBrk="1" hangingPunct="1"/>
            <a:r>
              <a:rPr lang="en-US" sz="3600">
                <a:latin typeface="Calibri" charset="0"/>
                <a:ea typeface="ＭＳ Ｐゴシック" charset="0"/>
                <a:cs typeface="ＭＳ Ｐゴシック" charset="0"/>
              </a:rPr>
              <a:t>The Earth orbits a point about ¾ of the distance from its center to its surface (not to scale)</a:t>
            </a:r>
          </a:p>
        </p:txBody>
      </p:sp>
      <p:pic>
        <p:nvPicPr>
          <p:cNvPr id="21507" name="EarthMoon2.mov" descr="/Users/admin/Desktop/EarthMoon2.mov">
            <a:hlinkClick r:id="" action="ppaction://media"/>
          </p:cNvPr>
          <p:cNvPicPr>
            <a:picLocks noChangeAspect="1" noChangeArrowheads="1"/>
          </p:cNvPicPr>
          <p:nvPr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1463" y="1187450"/>
            <a:ext cx="6096000" cy="567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264" fill="hold"/>
                                        <p:tgtEl>
                                          <p:spTgt spid="2150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repeatCount="indefinite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150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150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150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507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6375" y="0"/>
            <a:ext cx="8772525" cy="1354138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ea typeface="+mj-ea"/>
                <a:cs typeface="+mj-cs"/>
              </a:rPr>
              <a:t>The Earth pulls on you with the force of gravity, what is the reaction to this force?</a:t>
            </a:r>
          </a:p>
        </p:txBody>
      </p:sp>
      <p:sp>
        <p:nvSpPr>
          <p:cNvPr id="22530" name="Content Placeholder 2"/>
          <p:cNvSpPr>
            <a:spLocks noGrp="1"/>
          </p:cNvSpPr>
          <p:nvPr>
            <p:ph idx="1"/>
          </p:nvPr>
        </p:nvSpPr>
        <p:spPr>
          <a:xfrm>
            <a:off x="206375" y="1354138"/>
            <a:ext cx="5922639" cy="3770312"/>
          </a:xfrm>
        </p:spPr>
        <p:txBody>
          <a:bodyPr/>
          <a:lstStyle/>
          <a:p>
            <a:pPr marL="514350" indent="-514350" eaLnBrk="1" hangingPunct="1">
              <a:buFont typeface="Calibri" charset="0"/>
              <a:buAutoNum type="alphaUcPeriod"/>
            </a:pPr>
            <a:r>
              <a:rPr lang="en-US" dirty="0">
                <a:latin typeface="Calibri" charset="0"/>
                <a:ea typeface="ＭＳ Ｐゴシック" charset="0"/>
                <a:cs typeface="ＭＳ Ｐゴシック" charset="0"/>
              </a:rPr>
              <a:t>Normal force</a:t>
            </a:r>
          </a:p>
          <a:p>
            <a:pPr marL="514350" indent="-514350" eaLnBrk="1" hangingPunct="1">
              <a:buFont typeface="Calibri" charset="0"/>
              <a:buAutoNum type="alphaUcPeriod"/>
            </a:pPr>
            <a:r>
              <a:rPr lang="en-US" dirty="0">
                <a:latin typeface="Calibri" charset="0"/>
                <a:ea typeface="ＭＳ Ｐゴシック" charset="0"/>
                <a:cs typeface="ＭＳ Ｐゴシック" charset="0"/>
              </a:rPr>
              <a:t>You pull on the Earth with an equal force of gravity</a:t>
            </a:r>
          </a:p>
          <a:p>
            <a:pPr marL="514350" indent="-514350" eaLnBrk="1" hangingPunct="1">
              <a:buFont typeface="Calibri" charset="0"/>
              <a:buAutoNum type="alphaUcPeriod"/>
            </a:pPr>
            <a:r>
              <a:rPr lang="en-US" dirty="0">
                <a:latin typeface="Calibri" charset="0"/>
                <a:ea typeface="ＭＳ Ｐゴシック" charset="0"/>
                <a:cs typeface="ＭＳ Ｐゴシック" charset="0"/>
              </a:rPr>
              <a:t>You pull on the Earth with a smaller force of gravity</a:t>
            </a:r>
          </a:p>
          <a:p>
            <a:pPr marL="514350" indent="-514350" eaLnBrk="1" hangingPunct="1">
              <a:buFont typeface="Calibri" charset="0"/>
              <a:buAutoNum type="alphaUcPeriod"/>
            </a:pPr>
            <a:r>
              <a:rPr lang="en-US" dirty="0">
                <a:latin typeface="Calibri" charset="0"/>
                <a:ea typeface="ＭＳ Ｐゴシック" charset="0"/>
                <a:cs typeface="ＭＳ Ｐゴシック" charset="0"/>
              </a:rPr>
              <a:t>Nothing, only the Earth has gravity</a:t>
            </a:r>
          </a:p>
        </p:txBody>
      </p:sp>
      <p:sp>
        <p:nvSpPr>
          <p:cNvPr id="4" name="Rectangle 3"/>
          <p:cNvSpPr/>
          <p:nvPr/>
        </p:nvSpPr>
        <p:spPr>
          <a:xfrm>
            <a:off x="206376" y="2039938"/>
            <a:ext cx="5549772" cy="993775"/>
          </a:xfrm>
          <a:prstGeom prst="rect">
            <a:avLst/>
          </a:prstGeom>
          <a:solidFill>
            <a:srgbClr val="FF0000">
              <a:alpha val="21000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5" name="Picture 4" descr="action__reaction_forces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8148" y="4001288"/>
            <a:ext cx="3655852" cy="285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hlinkClick r:id="rId3" action="ppaction://hlinksldjump"/>
          </p:cNvPr>
          <p:cNvSpPr txBox="1"/>
          <p:nvPr/>
        </p:nvSpPr>
        <p:spPr>
          <a:xfrm>
            <a:off x="4026430" y="6213119"/>
            <a:ext cx="12636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Newton 3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3522</TotalTime>
  <Words>668</Words>
  <Application>Microsoft Macintosh PowerPoint</Application>
  <PresentationFormat>On-screen Show (4:3)</PresentationFormat>
  <Paragraphs>112</Paragraphs>
  <Slides>22</Slides>
  <Notes>0</Notes>
  <HiddenSlides>0</HiddenSlides>
  <MMClips>8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6" baseType="lpstr">
      <vt:lpstr>Arial</vt:lpstr>
      <vt:lpstr>ＭＳ Ｐゴシック</vt:lpstr>
      <vt:lpstr>Calibri</vt:lpstr>
      <vt:lpstr>Office Theme</vt:lpstr>
      <vt:lpstr>Newton’s Third Law</vt:lpstr>
      <vt:lpstr>If your feet push down on the floor, what does the floor do?</vt:lpstr>
      <vt:lpstr>Can the floor push up on your feet with a force greater than your weight?</vt:lpstr>
      <vt:lpstr>What is the force from that causes a car to accelerate down the road?</vt:lpstr>
      <vt:lpstr>What is the force from that causes a swimmer to accelerate across a pool?</vt:lpstr>
      <vt:lpstr>Which force probe will measure the greatest force?</vt:lpstr>
      <vt:lpstr>The Earth pulls on the Moon with gravity, causing it to orbit. What does the Moon do to the Earth?</vt:lpstr>
      <vt:lpstr>The Earth orbits a point about ¾ of the distance from its center to its surface (not to scale)</vt:lpstr>
      <vt:lpstr>The Earth pulls on you with the force of gravity, what is the reaction to this force?</vt:lpstr>
      <vt:lpstr>The Forces are the same but the Masses and Accelerations are different</vt:lpstr>
      <vt:lpstr>A gun shoots a bullet, which received the greatest force?</vt:lpstr>
      <vt:lpstr>The Forces are the same but the Masses and Accelerations are different</vt:lpstr>
      <vt:lpstr>A bug splatters on a windshield, which received the greatest force?</vt:lpstr>
      <vt:lpstr>The Forces are the same but the Masses and Accelerations are different</vt:lpstr>
      <vt:lpstr>What was the last thing to go through the bug’s mind?</vt:lpstr>
      <vt:lpstr>PowerPoint Presentation</vt:lpstr>
      <vt:lpstr>The tree pulls just like the tug-of-war team. If the pull is only from one side, the tension is zero.</vt:lpstr>
      <vt:lpstr>What will the scale read that is pulled from both sides by 10 N weights?</vt:lpstr>
      <vt:lpstr>PowerPoint Presentation</vt:lpstr>
      <vt:lpstr>What will be the effect of adding a sail to the fan cart?</vt:lpstr>
      <vt:lpstr>Which force probe will measure the greatest force?</vt:lpstr>
      <vt:lpstr>Newton’s Third Law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Newton’s Third Law</dc:title>
  <dc:creator>mac user</dc:creator>
  <cp:lastModifiedBy>Rooz</cp:lastModifiedBy>
  <cp:revision>24</cp:revision>
  <dcterms:created xsi:type="dcterms:W3CDTF">2011-10-28T14:48:36Z</dcterms:created>
  <dcterms:modified xsi:type="dcterms:W3CDTF">2012-10-11T21:21:39Z</dcterms:modified>
</cp:coreProperties>
</file>