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m4v" ContentType="video/unknown"/>
  <Default Extension="rels" ContentType="application/vnd.openxmlformats-package.relationships+xml"/>
  <Default Extension="wdp" ContentType="image/vnd.ms-photo"/>
  <Default Extension="MOV" ContentType="video/unknown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9" r:id="rId1"/>
  </p:sldMasterIdLst>
  <p:notesMasterIdLst>
    <p:notesMasterId r:id="rId27"/>
  </p:notesMasterIdLst>
  <p:sldIdLst>
    <p:sldId id="256" r:id="rId2"/>
    <p:sldId id="257" r:id="rId3"/>
    <p:sldId id="258" r:id="rId4"/>
    <p:sldId id="282" r:id="rId5"/>
    <p:sldId id="271" r:id="rId6"/>
    <p:sldId id="259" r:id="rId7"/>
    <p:sldId id="264" r:id="rId8"/>
    <p:sldId id="260" r:id="rId9"/>
    <p:sldId id="261" r:id="rId10"/>
    <p:sldId id="263" r:id="rId11"/>
    <p:sldId id="265" r:id="rId12"/>
    <p:sldId id="267" r:id="rId13"/>
    <p:sldId id="269" r:id="rId14"/>
    <p:sldId id="270" r:id="rId15"/>
    <p:sldId id="266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81" r:id="rId24"/>
    <p:sldId id="280" r:id="rId25"/>
    <p:sldId id="279" r:id="rId2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>
  <p:normalViewPr>
    <p:restoredLeft sz="15620"/>
    <p:restoredTop sz="94660"/>
  </p:normalViewPr>
  <p:slideViewPr>
    <p:cSldViewPr>
      <p:cViewPr varScale="1">
        <p:scale>
          <a:sx n="117" d="100"/>
          <a:sy n="117" d="100"/>
        </p:scale>
        <p:origin x="-1376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printerSettings" Target="printerSettings/printerSettings1.bin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5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8677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8678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9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5511F34-42EE-EB42-8BA7-32313B1A47E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1843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86DD9070-77E1-654E-83F4-F5FE2BDA0C57}" type="slidenum">
              <a:rPr lang="en-US" sz="1200"/>
              <a:pPr/>
              <a:t>1</a:t>
            </a:fld>
            <a:endParaRPr lang="en-US" sz="1200"/>
          </a:p>
        </p:txBody>
      </p:sp>
      <p:sp>
        <p:nvSpPr>
          <p:cNvPr id="15363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FF36541C-38A3-E747-AE48-A3A97B29FC2C}" type="slidenum">
              <a:rPr lang="en-US" sz="1200"/>
              <a:pPr/>
              <a:t>10</a:t>
            </a:fld>
            <a:endParaRPr lang="en-US" sz="120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46ABD5C-FB2A-D84E-9DC6-6320D3BC7DEA}" type="slidenum">
              <a:rPr lang="en-US" sz="1200"/>
              <a:pPr/>
              <a:t>11</a:t>
            </a:fld>
            <a:endParaRPr lang="en-US" sz="120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2337DD31-DD6C-DF45-B302-4D1ED18B8F4C}" type="slidenum">
              <a:rPr lang="en-US" sz="1200"/>
              <a:pPr/>
              <a:t>12</a:t>
            </a:fld>
            <a:endParaRPr lang="en-US" sz="1200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681E02C-17AF-BB48-AF39-1F4F0BECCB30}" type="slidenum">
              <a:rPr lang="en-US" sz="1200"/>
              <a:pPr/>
              <a:t>13</a:t>
            </a:fld>
            <a:endParaRPr lang="en-US" sz="1200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C205293E-33FD-0E48-9E07-B3FB1D881A30}" type="slidenum">
              <a:rPr lang="en-US" sz="1200"/>
              <a:pPr/>
              <a:t>14</a:t>
            </a:fld>
            <a:endParaRPr lang="en-US" sz="1200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13E765C1-199F-2943-A8D2-36A978A6C363}" type="slidenum">
              <a:rPr lang="en-US" sz="1200"/>
              <a:pPr/>
              <a:t>15</a:t>
            </a:fld>
            <a:endParaRPr lang="en-US" sz="1200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6309C609-FEA8-4941-B964-3545FE5EF520}" type="slidenum">
              <a:rPr lang="en-US" sz="1200"/>
              <a:pPr/>
              <a:t>16</a:t>
            </a:fld>
            <a:endParaRPr lang="en-US" sz="1200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70EBFA6E-BF9D-7144-96EB-AAD8D9FA6C0D}" type="slidenum">
              <a:rPr lang="en-US" sz="1200"/>
              <a:pPr/>
              <a:t>17</a:t>
            </a:fld>
            <a:endParaRPr lang="en-US" sz="1200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8517A2FD-A981-8C4A-AE7E-BC620CCE78B8}" type="slidenum">
              <a:rPr lang="en-US" sz="1200"/>
              <a:pPr/>
              <a:t>18</a:t>
            </a:fld>
            <a:endParaRPr lang="en-US" sz="1200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D8439A1D-8ECF-E74E-9038-0F0332BB9567}" type="slidenum">
              <a:rPr lang="en-US" sz="1200"/>
              <a:pPr/>
              <a:t>19</a:t>
            </a:fld>
            <a:endParaRPr lang="en-US" sz="1200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00359A8F-BB64-DD42-AB6E-E478EA6F3C6B}" type="slidenum">
              <a:rPr lang="en-US" sz="1200"/>
              <a:pPr/>
              <a:t>2</a:t>
            </a:fld>
            <a:endParaRPr lang="en-US" sz="1200"/>
          </a:p>
        </p:txBody>
      </p:sp>
      <p:sp>
        <p:nvSpPr>
          <p:cNvPr id="17411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EAF5D66-0609-8040-ADB1-55339609F5D4}" type="slidenum">
              <a:rPr lang="en-US" sz="1200"/>
              <a:pPr/>
              <a:t>20</a:t>
            </a:fld>
            <a:endParaRPr lang="en-US" sz="1200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CB25618E-355C-CC40-833D-B506666DCF08}" type="slidenum">
              <a:rPr lang="en-US" sz="1200"/>
              <a:pPr/>
              <a:t>21</a:t>
            </a:fld>
            <a:endParaRPr lang="en-US" sz="1200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FAC93560-A80A-584C-B859-B702F2DA4FF9}" type="slidenum">
              <a:rPr lang="en-US" sz="1200"/>
              <a:pPr/>
              <a:t>22</a:t>
            </a:fld>
            <a:endParaRPr lang="en-US" sz="1200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D8A97A7B-80CE-F14C-A308-CAFEBD48D589}" type="slidenum">
              <a:rPr lang="en-US" sz="1200"/>
              <a:pPr/>
              <a:t>23</a:t>
            </a:fld>
            <a:endParaRPr lang="en-US" sz="1200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114204A0-B896-3948-991B-DB47716C6436}" type="slidenum">
              <a:rPr lang="en-US" sz="1200"/>
              <a:pPr/>
              <a:t>24</a:t>
            </a:fld>
            <a:endParaRPr lang="en-US" sz="120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FC2DADE3-17F6-3449-9FEB-F04A2FCF05A1}" type="slidenum">
              <a:rPr lang="en-US" sz="1200"/>
              <a:pPr/>
              <a:t>3</a:t>
            </a:fld>
            <a:endParaRPr lang="en-US" sz="120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FC2DADE3-17F6-3449-9FEB-F04A2FCF05A1}" type="slidenum">
              <a:rPr lang="en-US" sz="1200"/>
              <a:pPr/>
              <a:t>4</a:t>
            </a:fld>
            <a:endParaRPr lang="en-US" sz="120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DCCA79E8-6E42-1D42-A775-C26A8C0AD58F}" type="slidenum">
              <a:rPr lang="en-US" sz="1200"/>
              <a:pPr/>
              <a:t>5</a:t>
            </a:fld>
            <a:endParaRPr lang="en-US" sz="1200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D2E7EEC1-B880-3041-962D-B0D5D49BD3D9}" type="slidenum">
              <a:rPr lang="en-US" sz="1200"/>
              <a:pPr/>
              <a:t>6</a:t>
            </a:fld>
            <a:endParaRPr lang="en-US" sz="120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03F630FE-E2A4-5D4E-8028-87ADD3F2735D}" type="slidenum">
              <a:rPr lang="en-US" sz="1200"/>
              <a:pPr/>
              <a:t>7</a:t>
            </a:fld>
            <a:endParaRPr lang="en-US" sz="120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A1E5AAFE-5A53-D741-8922-ED78FEC7B59D}" type="slidenum">
              <a:rPr lang="en-US" sz="1200"/>
              <a:pPr/>
              <a:t>8</a:t>
            </a:fld>
            <a:endParaRPr lang="en-US" sz="1200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5F4852C1-29FF-434D-B1E8-EA1736A78DDC}" type="slidenum">
              <a:rPr lang="en-US" sz="1200"/>
              <a:pPr/>
              <a:t>9</a:t>
            </a:fld>
            <a:endParaRPr lang="en-US" sz="1200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 bwMode="invGray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685800" y="1981200"/>
            <a:ext cx="7772400" cy="990600"/>
          </a:xfrm>
          <a:effectLst>
            <a:outerShdw blurRad="63500" dist="35915" dir="8100000" algn="ctr" rotWithShape="0">
              <a:srgbClr val="000000">
                <a:alpha val="75000"/>
              </a:srgbClr>
            </a:outerShdw>
          </a:effectLst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099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048000"/>
            <a:ext cx="7772400" cy="1219200"/>
          </a:xfrm>
          <a:effectLst>
            <a:outerShdw blurRad="68580" dist="25399" dir="8100000" algn="ctr" rotWithShape="0">
              <a:srgbClr val="000000">
                <a:alpha val="75000"/>
              </a:srgbClr>
            </a:outerShdw>
          </a:effectLst>
        </p:spPr>
        <p:txBody>
          <a:bodyPr anchor="ctr"/>
          <a:lstStyle>
            <a:lvl1pPr marL="0" indent="0" algn="ctr">
              <a:buFont typeface="Wingdings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02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15950E-6180-3746-ADDD-3E49B3479D2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308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FE2E1A6-1CF7-5542-97CC-84452E05753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5971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533400"/>
            <a:ext cx="1943100" cy="5562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533400"/>
            <a:ext cx="5676900" cy="5562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E72E05-5B69-AB47-884E-916CC68B119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2336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BF51802-3E6A-0449-8EF3-D313D749E37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116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6E5ED2-74BA-A047-82E6-B1335A3F411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141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0C920E-6C4B-F34E-97B0-E2FAB44A67B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646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6285D7-1AD7-8744-A1EE-90A5FB2982C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7749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66819A0-1CF4-7E49-881F-EDE46441C16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913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E62C58C-1C07-3B49-93D2-03C8204B265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381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A8C7E21-918D-8048-8816-BEA8927774B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567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474B0-DCA3-D245-8D95-041480682C2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295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533400"/>
            <a:ext cx="7772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5916" dir="8100068" algn="ctr" rotWithShape="0">
              <a:srgbClr val="000000">
                <a:alpha val="75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25399" dir="8100000" algn="ctr" rotWithShape="0">
              <a:srgbClr val="000000">
                <a:alpha val="75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75AB1C6-90FD-6D49-BD63-0311FB165DB2}" type="slidenum">
              <a:rPr lang="en-US"/>
              <a:pPr/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6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5pPr>
      <a:lvl6pPr marL="4572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imes New Roman" charset="0"/>
        </a:defRPr>
      </a:lvl6pPr>
      <a:lvl7pPr marL="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imes New Roman" charset="0"/>
        </a:defRPr>
      </a:lvl7pPr>
      <a:lvl8pPr marL="13716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imes New Roman" charset="0"/>
        </a:defRPr>
      </a:lvl8pPr>
      <a:lvl9pPr marL="1828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SzPct val="80000"/>
        <a:buFont typeface="Wingdings" charset="0"/>
        <a:buChar char="l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SzPct val="80000"/>
        <a:buFont typeface="Wingdings" charset="0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2pPr>
      <a:lvl3pPr marL="11430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SzPct val="80000"/>
        <a:buFont typeface="Wingdings" charset="0"/>
        <a:buChar char="l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3pPr>
      <a:lvl4pPr marL="16002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SzPct val="80000"/>
        <a:buFont typeface="Wingdings" charset="0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4pPr>
      <a:lvl5pPr marL="20574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SzPct val="80000"/>
        <a:buFont typeface="Wingdings" charset="0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5pPr>
      <a:lvl6pPr marL="25146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SzPct val="80000"/>
        <a:buFont typeface="Wingdings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6pPr>
      <a:lvl7pPr marL="29718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SzPct val="80000"/>
        <a:buFont typeface="Wingdings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7pPr>
      <a:lvl8pPr marL="34290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SzPct val="80000"/>
        <a:buFont typeface="Wingdings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8pPr>
      <a:lvl9pPr marL="38862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SzPct val="80000"/>
        <a:buFont typeface="Wingdings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4" Type="http://schemas.openxmlformats.org/officeDocument/2006/relationships/image" Target="../media/image4.JPG"/><Relationship Id="rId5" Type="http://schemas.openxmlformats.org/officeDocument/2006/relationships/image" Target="../media/image5.JPG"/><Relationship Id="rId6" Type="http://schemas.openxmlformats.org/officeDocument/2006/relationships/image" Target="../media/image6.JPG"/><Relationship Id="rId7" Type="http://schemas.openxmlformats.org/officeDocument/2006/relationships/image" Target="../media/image7.JPG"/><Relationship Id="rId8" Type="http://schemas.openxmlformats.org/officeDocument/2006/relationships/image" Target="../media/image8.JPG"/><Relationship Id="rId9" Type="http://schemas.openxmlformats.org/officeDocument/2006/relationships/image" Target="../media/image9.JPG"/><Relationship Id="rId10" Type="http://schemas.openxmlformats.org/officeDocument/2006/relationships/image" Target="../media/image10.jpeg"/><Relationship Id="rId11" Type="http://schemas.microsoft.com/office/2007/relationships/hdphoto" Target="../media/hdphoto1.wdp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5.png"/><Relationship Id="rId12" Type="http://schemas.openxmlformats.org/officeDocument/2006/relationships/image" Target="../media/image26.png"/><Relationship Id="rId13" Type="http://schemas.openxmlformats.org/officeDocument/2006/relationships/image" Target="../media/image27.png"/><Relationship Id="rId14" Type="http://schemas.openxmlformats.org/officeDocument/2006/relationships/image" Target="../media/image28.png"/><Relationship Id="rId1" Type="http://schemas.microsoft.com/office/2007/relationships/media" Target="../media/media1.MOV"/><Relationship Id="rId2" Type="http://schemas.openxmlformats.org/officeDocument/2006/relationships/video" Target="../media/media1.MOV"/><Relationship Id="rId3" Type="http://schemas.microsoft.com/office/2007/relationships/media" Target="../media/media2.mov"/><Relationship Id="rId4" Type="http://schemas.openxmlformats.org/officeDocument/2006/relationships/video" Target="../media/media2.mov"/><Relationship Id="rId5" Type="http://schemas.microsoft.com/office/2007/relationships/media" Target="../media/media3.MOV"/><Relationship Id="rId6" Type="http://schemas.openxmlformats.org/officeDocument/2006/relationships/video" Target="../media/media3.MOV"/><Relationship Id="rId7" Type="http://schemas.microsoft.com/office/2007/relationships/media" Target="../media/media4.MOV"/><Relationship Id="rId8" Type="http://schemas.openxmlformats.org/officeDocument/2006/relationships/video" Target="../media/media4.MOV"/><Relationship Id="rId9" Type="http://schemas.openxmlformats.org/officeDocument/2006/relationships/slideLayout" Target="../slideLayouts/slideLayout6.xml"/><Relationship Id="rId10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4" Type="http://schemas.openxmlformats.org/officeDocument/2006/relationships/image" Target="../media/image30.jpe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media" Target="../media/media6.mov"/><Relationship Id="rId4" Type="http://schemas.openxmlformats.org/officeDocument/2006/relationships/video" Target="../media/media6.mov"/><Relationship Id="rId5" Type="http://schemas.microsoft.com/office/2007/relationships/media" Target="../media/media7.mov"/><Relationship Id="rId6" Type="http://schemas.openxmlformats.org/officeDocument/2006/relationships/video" Target="../media/media7.mov"/><Relationship Id="rId7" Type="http://schemas.openxmlformats.org/officeDocument/2006/relationships/slideLayout" Target="../slideLayouts/slideLayout6.xml"/><Relationship Id="rId8" Type="http://schemas.openxmlformats.org/officeDocument/2006/relationships/notesSlide" Target="../notesSlides/notesSlide18.xml"/><Relationship Id="rId9" Type="http://schemas.openxmlformats.org/officeDocument/2006/relationships/image" Target="../media/image31.jpeg"/><Relationship Id="rId10" Type="http://schemas.openxmlformats.org/officeDocument/2006/relationships/image" Target="../media/image32.png"/><Relationship Id="rId11" Type="http://schemas.openxmlformats.org/officeDocument/2006/relationships/image" Target="../media/image33.png"/><Relationship Id="rId1" Type="http://schemas.microsoft.com/office/2007/relationships/media" Target="../media/media5.mov"/><Relationship Id="rId2" Type="http://schemas.openxmlformats.org/officeDocument/2006/relationships/video" Target="../media/media5.mo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4" Type="http://schemas.openxmlformats.org/officeDocument/2006/relationships/notesSlide" Target="../notesSlides/notesSlide19.xml"/><Relationship Id="rId5" Type="http://schemas.openxmlformats.org/officeDocument/2006/relationships/image" Target="../media/image34.JPG"/><Relationship Id="rId6" Type="http://schemas.openxmlformats.org/officeDocument/2006/relationships/image" Target="../media/image35.JPG"/><Relationship Id="rId7" Type="http://schemas.openxmlformats.org/officeDocument/2006/relationships/image" Target="../media/image36.JPG"/><Relationship Id="rId8" Type="http://schemas.openxmlformats.org/officeDocument/2006/relationships/image" Target="../media/image32.png"/><Relationship Id="rId1" Type="http://schemas.microsoft.com/office/2007/relationships/media" Target="../media/media8.mov"/><Relationship Id="rId2" Type="http://schemas.openxmlformats.org/officeDocument/2006/relationships/video" Target="../media/media8.mo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7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4" Type="http://schemas.openxmlformats.org/officeDocument/2006/relationships/image" Target="../media/image38.emf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media" Target="../media/media10.mov"/><Relationship Id="rId4" Type="http://schemas.openxmlformats.org/officeDocument/2006/relationships/video" Target="../media/media10.mov"/><Relationship Id="rId5" Type="http://schemas.openxmlformats.org/officeDocument/2006/relationships/slideLayout" Target="../slideLayouts/slideLayout6.xml"/><Relationship Id="rId6" Type="http://schemas.openxmlformats.org/officeDocument/2006/relationships/notesSlide" Target="../notesSlides/notesSlide21.xml"/><Relationship Id="rId7" Type="http://schemas.openxmlformats.org/officeDocument/2006/relationships/image" Target="../media/image39.jpeg"/><Relationship Id="rId8" Type="http://schemas.openxmlformats.org/officeDocument/2006/relationships/image" Target="../media/image40.jpeg"/><Relationship Id="rId9" Type="http://schemas.openxmlformats.org/officeDocument/2006/relationships/image" Target="../media/image41.png"/><Relationship Id="rId10" Type="http://schemas.openxmlformats.org/officeDocument/2006/relationships/image" Target="../media/image32.png"/><Relationship Id="rId1" Type="http://schemas.microsoft.com/office/2007/relationships/media" Target="../media/media9.MOV"/><Relationship Id="rId2" Type="http://schemas.openxmlformats.org/officeDocument/2006/relationships/video" Target="../media/media9.MOV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media" Target="../media/media12.MOV"/><Relationship Id="rId4" Type="http://schemas.openxmlformats.org/officeDocument/2006/relationships/video" Target="../media/media12.MOV"/><Relationship Id="rId5" Type="http://schemas.microsoft.com/office/2007/relationships/media" Target="../media/media13.mov"/><Relationship Id="rId6" Type="http://schemas.openxmlformats.org/officeDocument/2006/relationships/video" Target="../media/media13.mov"/><Relationship Id="rId7" Type="http://schemas.openxmlformats.org/officeDocument/2006/relationships/slideLayout" Target="../slideLayouts/slideLayout6.xml"/><Relationship Id="rId8" Type="http://schemas.openxmlformats.org/officeDocument/2006/relationships/notesSlide" Target="../notesSlides/notesSlide22.xml"/><Relationship Id="rId9" Type="http://schemas.openxmlformats.org/officeDocument/2006/relationships/image" Target="../media/image32.png"/><Relationship Id="rId10" Type="http://schemas.openxmlformats.org/officeDocument/2006/relationships/image" Target="../media/image42.png"/><Relationship Id="rId11" Type="http://schemas.openxmlformats.org/officeDocument/2006/relationships/image" Target="../media/image43.png"/><Relationship Id="rId1" Type="http://schemas.microsoft.com/office/2007/relationships/media" Target="../media/media11.mov"/><Relationship Id="rId2" Type="http://schemas.openxmlformats.org/officeDocument/2006/relationships/video" Target="../media/media11.mov"/></Relationships>
</file>

<file path=ppt/slides/_rels/slide23.xml.rels><?xml version="1.0" encoding="UTF-8" standalone="yes"?>
<Relationships xmlns="http://schemas.openxmlformats.org/package/2006/relationships"><Relationship Id="rId11" Type="http://schemas.openxmlformats.org/officeDocument/2006/relationships/image" Target="../media/image44.png"/><Relationship Id="rId12" Type="http://schemas.openxmlformats.org/officeDocument/2006/relationships/image" Target="../media/image45.png"/><Relationship Id="rId13" Type="http://schemas.openxmlformats.org/officeDocument/2006/relationships/image" Target="../media/image46.png"/><Relationship Id="rId14" Type="http://schemas.openxmlformats.org/officeDocument/2006/relationships/image" Target="../media/image47.png"/><Relationship Id="rId1" Type="http://schemas.microsoft.com/office/2007/relationships/media" Target="../media/media14.mov"/><Relationship Id="rId2" Type="http://schemas.openxmlformats.org/officeDocument/2006/relationships/video" Target="../media/media14.mov"/><Relationship Id="rId3" Type="http://schemas.microsoft.com/office/2007/relationships/media" Target="../media/media15.MOV"/><Relationship Id="rId4" Type="http://schemas.openxmlformats.org/officeDocument/2006/relationships/video" Target="../media/media15.MOV"/><Relationship Id="rId5" Type="http://schemas.microsoft.com/office/2007/relationships/media" Target="../media/media16.m4v"/><Relationship Id="rId6" Type="http://schemas.openxmlformats.org/officeDocument/2006/relationships/video" Target="../media/media16.m4v"/><Relationship Id="rId7" Type="http://schemas.microsoft.com/office/2007/relationships/media" Target="../media/media17.MOV"/><Relationship Id="rId8" Type="http://schemas.openxmlformats.org/officeDocument/2006/relationships/video" Target="../media/media17.MOV"/><Relationship Id="rId9" Type="http://schemas.openxmlformats.org/officeDocument/2006/relationships/slideLayout" Target="../slideLayouts/slideLayout6.xml"/><Relationship Id="rId10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media" Target="../media/media19.MOV"/><Relationship Id="rId4" Type="http://schemas.openxmlformats.org/officeDocument/2006/relationships/video" Target="../media/media19.MOV"/><Relationship Id="rId5" Type="http://schemas.openxmlformats.org/officeDocument/2006/relationships/slideLayout" Target="../slideLayouts/slideLayout6.xml"/><Relationship Id="rId6" Type="http://schemas.openxmlformats.org/officeDocument/2006/relationships/notesSlide" Target="../notesSlides/notesSlide24.xml"/><Relationship Id="rId7" Type="http://schemas.openxmlformats.org/officeDocument/2006/relationships/image" Target="../media/image48.png"/><Relationship Id="rId8" Type="http://schemas.openxmlformats.org/officeDocument/2006/relationships/image" Target="../media/image49.png"/><Relationship Id="rId1" Type="http://schemas.microsoft.com/office/2007/relationships/media" Target="../media/media18.m4v"/><Relationship Id="rId2" Type="http://schemas.openxmlformats.org/officeDocument/2006/relationships/video" Target="../media/media18.m4v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971800" y="2743200"/>
            <a:ext cx="2819400" cy="1143000"/>
          </a:xfrm>
        </p:spPr>
        <p:txBody>
          <a:bodyPr/>
          <a:lstStyle/>
          <a:p>
            <a:pPr>
              <a:defRPr/>
            </a:pPr>
            <a:r>
              <a:rPr lang="en-US" dirty="0">
                <a:ea typeface="+mj-ea"/>
                <a:cs typeface="+mj-cs"/>
              </a:rPr>
              <a:t>Newton’s First Law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3962400"/>
            <a:ext cx="4419600" cy="457200"/>
          </a:xfrm>
        </p:spPr>
        <p:txBody>
          <a:bodyPr/>
          <a:lstStyle/>
          <a:p>
            <a:pPr>
              <a:buFont typeface="Wingdings" charset="0"/>
              <a:buNone/>
            </a:pPr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The Mystery of Inertia</a:t>
            </a:r>
          </a:p>
        </p:txBody>
      </p:sp>
      <p:pic>
        <p:nvPicPr>
          <p:cNvPr id="2" name="Picture 1" descr="CIMG3545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93" y="0"/>
            <a:ext cx="2844800" cy="2133600"/>
          </a:xfrm>
          <a:prstGeom prst="rect">
            <a:avLst/>
          </a:prstGeom>
        </p:spPr>
      </p:pic>
      <p:pic>
        <p:nvPicPr>
          <p:cNvPr id="5" name="Picture 4" descr="CIMG356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86300"/>
            <a:ext cx="2895600" cy="2171700"/>
          </a:xfrm>
          <a:prstGeom prst="rect">
            <a:avLst/>
          </a:prstGeom>
        </p:spPr>
      </p:pic>
      <p:pic>
        <p:nvPicPr>
          <p:cNvPr id="6" name="Picture 5" descr="CIMG3563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7646" y="0"/>
            <a:ext cx="2844800" cy="2133600"/>
          </a:xfrm>
          <a:prstGeom prst="rect">
            <a:avLst/>
          </a:prstGeom>
        </p:spPr>
      </p:pic>
      <p:pic>
        <p:nvPicPr>
          <p:cNvPr id="7" name="Picture 6" descr="CIMG3577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86000"/>
            <a:ext cx="2844800" cy="2133600"/>
          </a:xfrm>
          <a:prstGeom prst="rect">
            <a:avLst/>
          </a:prstGeom>
        </p:spPr>
      </p:pic>
      <p:pic>
        <p:nvPicPr>
          <p:cNvPr id="8" name="Picture 7" descr="CIMG3581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0"/>
            <a:ext cx="2971800" cy="2228850"/>
          </a:xfrm>
          <a:prstGeom prst="rect">
            <a:avLst/>
          </a:prstGeom>
        </p:spPr>
      </p:pic>
      <p:pic>
        <p:nvPicPr>
          <p:cNvPr id="9" name="Picture 8" descr="CIMG3590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4629150"/>
            <a:ext cx="2971800" cy="2228850"/>
          </a:xfrm>
          <a:prstGeom prst="rect">
            <a:avLst/>
          </a:prstGeom>
        </p:spPr>
      </p:pic>
      <p:pic>
        <p:nvPicPr>
          <p:cNvPr id="10" name="Picture 9" descr="CIMG3588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0" y="2209800"/>
            <a:ext cx="2286000" cy="1714500"/>
          </a:xfrm>
          <a:prstGeom prst="rect">
            <a:avLst/>
          </a:prstGeom>
        </p:spPr>
      </p:pic>
      <p:pic>
        <p:nvPicPr>
          <p:cNvPr id="11" name="Picture 10" descr="CIMG3546.JPG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4629150"/>
            <a:ext cx="2971800" cy="2228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990600"/>
          </a:xfrm>
        </p:spPr>
        <p:txBody>
          <a:bodyPr/>
          <a:lstStyle/>
          <a:p>
            <a:pPr algn="ctr">
              <a:defRPr/>
            </a:pPr>
            <a:r>
              <a:rPr lang="en-US">
                <a:ea typeface="+mj-ea"/>
                <a:cs typeface="+mj-cs"/>
              </a:rPr>
              <a:t>Mass is not the Same Thing as Weight, Why Should I Care?</a:t>
            </a:r>
          </a:p>
        </p:txBody>
      </p:sp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358900"/>
            <a:ext cx="6400800" cy="549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4" name="Text Box 4"/>
          <p:cNvSpPr txBox="1">
            <a:spLocks noChangeArrowheads="1"/>
          </p:cNvSpPr>
          <p:nvPr/>
        </p:nvSpPr>
        <p:spPr bwMode="auto">
          <a:xfrm>
            <a:off x="1524000" y="5791200"/>
            <a:ext cx="6781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3200"/>
              <a:t>Cargo is 0.6% less in weight at the Equator, that</a:t>
            </a:r>
            <a:r>
              <a:rPr lang="ja-JP" altLang="en-US" sz="3200"/>
              <a:t>’</a:t>
            </a:r>
            <a:r>
              <a:rPr lang="en-US" sz="3200"/>
              <a:t>s 600 missing tons!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8311" y="4343400"/>
            <a:ext cx="3794272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1" name="Text Box 6"/>
          <p:cNvSpPr txBox="1">
            <a:spLocks noChangeArrowheads="1"/>
          </p:cNvSpPr>
          <p:nvPr/>
        </p:nvSpPr>
        <p:spPr bwMode="auto">
          <a:xfrm>
            <a:off x="5417" y="0"/>
            <a:ext cx="7924800" cy="5016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3200" dirty="0"/>
              <a:t>You drop your cell phone in the aisle of a jet plane and it lands on the floor directly below where you dropped it. From this you can conclude:</a:t>
            </a:r>
          </a:p>
          <a:p>
            <a:r>
              <a:rPr lang="en-US" sz="3200" dirty="0" smtClean="0"/>
              <a:t>	A</a:t>
            </a:r>
            <a:r>
              <a:rPr lang="en-US" sz="3200" dirty="0"/>
              <a:t>. The jet is at rest on the runway</a:t>
            </a:r>
          </a:p>
          <a:p>
            <a:r>
              <a:rPr lang="en-US" sz="3200" dirty="0"/>
              <a:t>	B. The jet is cruising at a 	constant 			velocity of 550mph</a:t>
            </a:r>
          </a:p>
          <a:p>
            <a:r>
              <a:rPr lang="en-US" sz="3200" dirty="0"/>
              <a:t>	C. The jet is speeding up</a:t>
            </a:r>
          </a:p>
          <a:p>
            <a:r>
              <a:rPr lang="en-US" sz="3200" dirty="0"/>
              <a:t>	D. The jet is slowing down</a:t>
            </a:r>
          </a:p>
          <a:p>
            <a:r>
              <a:rPr lang="en-US" sz="3200" dirty="0"/>
              <a:t>	E. None of the above</a:t>
            </a:r>
            <a:endParaRPr lang="en-US" dirty="0"/>
          </a:p>
        </p:txBody>
      </p:sp>
      <p:sp>
        <p:nvSpPr>
          <p:cNvPr id="2" name="Rectangle 1"/>
          <p:cNvSpPr/>
          <p:nvPr/>
        </p:nvSpPr>
        <p:spPr bwMode="auto">
          <a:xfrm>
            <a:off x="838200" y="4419600"/>
            <a:ext cx="4038600" cy="609600"/>
          </a:xfrm>
          <a:prstGeom prst="rect">
            <a:avLst/>
          </a:prstGeom>
          <a:solidFill>
            <a:schemeClr val="accent1">
              <a:alpha val="62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3"/>
          <p:cNvSpPr txBox="1">
            <a:spLocks noChangeArrowheads="1"/>
          </p:cNvSpPr>
          <p:nvPr/>
        </p:nvSpPr>
        <p:spPr bwMode="auto">
          <a:xfrm>
            <a:off x="609600" y="914400"/>
            <a:ext cx="8077200" cy="399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3200"/>
              <a:t>How can you tell if you are at rest or in uniform motion?</a:t>
            </a:r>
          </a:p>
          <a:p>
            <a:r>
              <a:rPr lang="en-US" sz="3200"/>
              <a:t>	A. Use a radar detector</a:t>
            </a:r>
          </a:p>
          <a:p>
            <a:r>
              <a:rPr lang="en-US" sz="3200"/>
              <a:t>	B. Drop a ball and see where it lands</a:t>
            </a:r>
          </a:p>
          <a:p>
            <a:r>
              <a:rPr lang="en-US" sz="3200"/>
              <a:t>	C. You can feel the motion</a:t>
            </a:r>
          </a:p>
          <a:p>
            <a:r>
              <a:rPr lang="en-US" sz="3200"/>
              <a:t>	D. If you don</a:t>
            </a:r>
            <a:r>
              <a:rPr lang="ja-JP" altLang="en-US" sz="3200"/>
              <a:t>’</a:t>
            </a:r>
            <a:r>
              <a:rPr lang="en-US" sz="3200"/>
              <a:t>t see anything moving, 	you are at rest</a:t>
            </a:r>
          </a:p>
          <a:p>
            <a:r>
              <a:rPr lang="en-US" sz="3200"/>
              <a:t>	E. It is impossible to tell</a:t>
            </a:r>
            <a:endParaRPr lang="en-US"/>
          </a:p>
        </p:txBody>
      </p:sp>
      <p:sp>
        <p:nvSpPr>
          <p:cNvPr id="3" name="Rectangle 2"/>
          <p:cNvSpPr/>
          <p:nvPr/>
        </p:nvSpPr>
        <p:spPr bwMode="auto">
          <a:xfrm>
            <a:off x="1524000" y="4419600"/>
            <a:ext cx="4419600" cy="609600"/>
          </a:xfrm>
          <a:prstGeom prst="rect">
            <a:avLst/>
          </a:prstGeom>
          <a:solidFill>
            <a:schemeClr val="accent1">
              <a:alpha val="62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3503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3200"/>
              <a:t>An object is pulled by equal forces in opposite directions. Which of the following could be true?</a:t>
            </a:r>
          </a:p>
          <a:p>
            <a:r>
              <a:rPr lang="en-US" sz="3200"/>
              <a:t>	A. It is at rest</a:t>
            </a:r>
          </a:p>
          <a:p>
            <a:r>
              <a:rPr lang="en-US" sz="3200"/>
              <a:t>	B. It is accelerating</a:t>
            </a:r>
          </a:p>
          <a:p>
            <a:r>
              <a:rPr lang="en-US" sz="3200"/>
              <a:t>	C. It is in uniform motion</a:t>
            </a:r>
          </a:p>
          <a:p>
            <a:r>
              <a:rPr lang="en-US" sz="3200"/>
              <a:t>	D. Either A or C</a:t>
            </a:r>
          </a:p>
          <a:p>
            <a:r>
              <a:rPr lang="en-US" sz="3200"/>
              <a:t>	E. Either A or B</a:t>
            </a:r>
            <a:endParaRPr lang="en-US"/>
          </a:p>
        </p:txBody>
      </p:sp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3657600"/>
            <a:ext cx="3886200" cy="2582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 bwMode="auto">
          <a:xfrm>
            <a:off x="838200" y="2438400"/>
            <a:ext cx="3048000" cy="609600"/>
          </a:xfrm>
          <a:prstGeom prst="rect">
            <a:avLst/>
          </a:prstGeom>
          <a:solidFill>
            <a:schemeClr val="accent1">
              <a:alpha val="62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2"/>
          <p:cNvSpPr txBox="1">
            <a:spLocks noChangeArrowheads="1"/>
          </p:cNvSpPr>
          <p:nvPr/>
        </p:nvSpPr>
        <p:spPr bwMode="auto">
          <a:xfrm>
            <a:off x="76200" y="533400"/>
            <a:ext cx="9067800" cy="550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3200" dirty="0"/>
              <a:t>You are driving down the freeway with the cruise control set at 65 mph. Which of the following is true?</a:t>
            </a:r>
          </a:p>
          <a:p>
            <a:r>
              <a:rPr lang="en-US" sz="3200" dirty="0"/>
              <a:t>	A. The forces pushing the car forward are 	the greatest</a:t>
            </a:r>
          </a:p>
          <a:p>
            <a:r>
              <a:rPr lang="en-US" sz="3200" dirty="0"/>
              <a:t>	B. The forces pushing the car backwards 	are the greatest</a:t>
            </a:r>
          </a:p>
          <a:p>
            <a:r>
              <a:rPr lang="en-US" sz="3200" dirty="0"/>
              <a:t>	C. The forward forces equal the backward 	forces</a:t>
            </a:r>
          </a:p>
          <a:p>
            <a:r>
              <a:rPr lang="en-US" sz="3200" dirty="0"/>
              <a:t>	D. There is no backward force</a:t>
            </a:r>
          </a:p>
          <a:p>
            <a:r>
              <a:rPr lang="en-US" sz="3200" dirty="0"/>
              <a:t>	E. E is never the right answer</a:t>
            </a:r>
          </a:p>
        </p:txBody>
      </p:sp>
      <p:sp>
        <p:nvSpPr>
          <p:cNvPr id="3" name="Rectangle 2"/>
          <p:cNvSpPr/>
          <p:nvPr/>
        </p:nvSpPr>
        <p:spPr bwMode="auto">
          <a:xfrm>
            <a:off x="990600" y="4038600"/>
            <a:ext cx="7696200" cy="914400"/>
          </a:xfrm>
          <a:prstGeom prst="rect">
            <a:avLst/>
          </a:prstGeom>
          <a:solidFill>
            <a:schemeClr val="accent1">
              <a:alpha val="62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990600"/>
          </a:xfrm>
        </p:spPr>
        <p:txBody>
          <a:bodyPr/>
          <a:lstStyle/>
          <a:p>
            <a:pPr algn="ctr">
              <a:defRPr/>
            </a:pPr>
            <a:r>
              <a:rPr lang="en-US">
                <a:ea typeface="+mj-ea"/>
                <a:cs typeface="+mj-cs"/>
              </a:rPr>
              <a:t>Great Transportation Idea?</a:t>
            </a:r>
          </a:p>
        </p:txBody>
      </p:sp>
      <p:pic>
        <p:nvPicPr>
          <p:cNvPr id="4096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34" b="54167"/>
          <a:stretch>
            <a:fillRect/>
          </a:stretch>
        </p:blipFill>
        <p:spPr bwMode="auto">
          <a:xfrm>
            <a:off x="3352800" y="990600"/>
            <a:ext cx="17859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4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39" t="3206" r="10257" b="3839"/>
          <a:stretch>
            <a:fillRect/>
          </a:stretch>
        </p:blipFill>
        <p:spPr bwMode="auto">
          <a:xfrm>
            <a:off x="2057400" y="1447800"/>
            <a:ext cx="46482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991600" cy="609600"/>
          </a:xfrm>
        </p:spPr>
        <p:txBody>
          <a:bodyPr/>
          <a:lstStyle/>
          <a:p>
            <a:pPr algn="ctr"/>
            <a:r>
              <a:rPr lang="en-US" sz="4000">
                <a:latin typeface="Times New Roman" charset="0"/>
                <a:ea typeface="ＭＳ Ｐゴシック" charset="0"/>
                <a:cs typeface="ＭＳ Ｐゴシック" charset="0"/>
              </a:rPr>
              <a:t>What is Going On With These Stations?</a:t>
            </a:r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3" name="coin3.M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304800" y="609600"/>
            <a:ext cx="4064000" cy="3048000"/>
          </a:xfrm>
          <a:prstGeom prst="rect">
            <a:avLst/>
          </a:prstGeom>
        </p:spPr>
      </p:pic>
      <p:pic>
        <p:nvPicPr>
          <p:cNvPr id="4" name="tablecloth5.mov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902717" y="610958"/>
            <a:ext cx="4064000" cy="3048000"/>
          </a:xfrm>
          <a:prstGeom prst="rect">
            <a:avLst/>
          </a:prstGeom>
        </p:spPr>
      </p:pic>
      <p:pic>
        <p:nvPicPr>
          <p:cNvPr id="5" name="table2.MOV">
            <a:hlinkClick r:id="" action="ppaction://media"/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304800" y="3810000"/>
            <a:ext cx="4064000" cy="3048000"/>
          </a:xfrm>
          <a:prstGeom prst="rect">
            <a:avLst/>
          </a:prstGeom>
        </p:spPr>
      </p:pic>
      <p:pic>
        <p:nvPicPr>
          <p:cNvPr id="6" name="TableCloth.MOV">
            <a:hlinkClick r:id="" action="ppaction://media"/>
          </p:cNvPr>
          <p:cNvPicPr>
            <a:picLocks noChangeAspect="1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4876800" y="3811357"/>
            <a:ext cx="4062191" cy="30466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9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25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991600" cy="609600"/>
          </a:xfrm>
        </p:spPr>
        <p:txBody>
          <a:bodyPr/>
          <a:lstStyle/>
          <a:p>
            <a:pPr algn="ctr"/>
            <a:r>
              <a:rPr lang="en-US" sz="4000">
                <a:latin typeface="Times New Roman" charset="0"/>
                <a:ea typeface="ＭＳ Ｐゴシック" charset="0"/>
                <a:cs typeface="ＭＳ Ｐゴシック" charset="0"/>
              </a:rPr>
              <a:t>What is Going On With These Stations?</a:t>
            </a:r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4505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4580731" y="-84931"/>
            <a:ext cx="3716338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0" name="Picture 4" descr="CIMG261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81400"/>
            <a:ext cx="4911725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991600" cy="609600"/>
          </a:xfrm>
        </p:spPr>
        <p:txBody>
          <a:bodyPr/>
          <a:lstStyle/>
          <a:p>
            <a:pPr algn="ctr"/>
            <a:r>
              <a:rPr lang="en-US" sz="4000">
                <a:latin typeface="Times New Roman" charset="0"/>
                <a:ea typeface="ＭＳ Ｐゴシック" charset="0"/>
                <a:cs typeface="ＭＳ Ｐゴシック" charset="0"/>
              </a:rPr>
              <a:t>What is Going On With These Stations?</a:t>
            </a:r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47110" name="Picture 7" descr="CIMG2664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782" y="685800"/>
            <a:ext cx="4267200" cy="284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Clay.m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724400" y="324913"/>
            <a:ext cx="4064000" cy="3048000"/>
          </a:xfrm>
          <a:prstGeom prst="rect">
            <a:avLst/>
          </a:prstGeom>
        </p:spPr>
      </p:pic>
      <p:pic>
        <p:nvPicPr>
          <p:cNvPr id="3" name="TPRoll.mov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52400" y="3733800"/>
            <a:ext cx="4267200" cy="3200400"/>
          </a:xfrm>
          <a:prstGeom prst="rect">
            <a:avLst/>
          </a:prstGeom>
        </p:spPr>
      </p:pic>
      <p:pic>
        <p:nvPicPr>
          <p:cNvPr id="4" name="Clay2.mov">
            <a:hlinkClick r:id="" action="ppaction://media"/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724400" y="3657600"/>
            <a:ext cx="4267200" cy="3200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9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991600" cy="609600"/>
          </a:xfrm>
        </p:spPr>
        <p:txBody>
          <a:bodyPr/>
          <a:lstStyle/>
          <a:p>
            <a:pPr algn="ctr"/>
            <a:r>
              <a:rPr lang="en-US" sz="4000">
                <a:latin typeface="Times New Roman" charset="0"/>
                <a:ea typeface="ＭＳ Ｐゴシック" charset="0"/>
                <a:cs typeface="ＭＳ Ｐゴシック" charset="0"/>
              </a:rPr>
              <a:t>What is Going On With This Station?</a:t>
            </a:r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2" name="Picture 1" descr="CIMG3553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" y="685800"/>
            <a:ext cx="4064000" cy="3048000"/>
          </a:xfrm>
          <a:prstGeom prst="rect">
            <a:avLst/>
          </a:prstGeom>
        </p:spPr>
      </p:pic>
      <p:pic>
        <p:nvPicPr>
          <p:cNvPr id="3" name="Picture 2" descr="CIMG3560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5943" y="609600"/>
            <a:ext cx="4165600" cy="3124200"/>
          </a:xfrm>
          <a:prstGeom prst="rect">
            <a:avLst/>
          </a:prstGeom>
        </p:spPr>
      </p:pic>
      <p:pic>
        <p:nvPicPr>
          <p:cNvPr id="4" name="Picture 3" descr="CIMG3597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0" y="3810000"/>
            <a:ext cx="4064000" cy="3048000"/>
          </a:xfrm>
          <a:prstGeom prst="rect">
            <a:avLst/>
          </a:prstGeom>
        </p:spPr>
      </p:pic>
      <p:pic>
        <p:nvPicPr>
          <p:cNvPr id="5" name="Anvil.m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0" y="3810000"/>
            <a:ext cx="4064000" cy="304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990600"/>
          </a:xfrm>
        </p:spPr>
        <p:txBody>
          <a:bodyPr/>
          <a:lstStyle/>
          <a:p>
            <a:pPr algn="ctr">
              <a:defRPr/>
            </a:pPr>
            <a:r>
              <a:rPr lang="en-US">
                <a:ea typeface="+mj-ea"/>
                <a:cs typeface="+mj-cs"/>
              </a:rPr>
              <a:t>Aristotle’s Laws of Motion</a:t>
            </a:r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2971800" y="914400"/>
            <a:ext cx="28273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Natural Motion</a:t>
            </a: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6172200" y="914400"/>
            <a:ext cx="27590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Violent Motion</a:t>
            </a:r>
          </a:p>
        </p:txBody>
      </p:sp>
      <p:pic>
        <p:nvPicPr>
          <p:cNvPr id="16389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1524000"/>
            <a:ext cx="2743200" cy="200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3962400"/>
            <a:ext cx="2743200" cy="183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886200"/>
            <a:ext cx="2195513" cy="2195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524000"/>
            <a:ext cx="2692400" cy="201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3" name="Picture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3733800"/>
            <a:ext cx="1712913" cy="290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4" name="Text Box 12"/>
          <p:cNvSpPr txBox="1">
            <a:spLocks noChangeArrowheads="1"/>
          </p:cNvSpPr>
          <p:nvPr/>
        </p:nvSpPr>
        <p:spPr bwMode="auto">
          <a:xfrm>
            <a:off x="228600" y="914400"/>
            <a:ext cx="2743200" cy="264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The 4 elements will seek their natural place. They can be temporarily caused to leave their natural place.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991600" cy="609600"/>
          </a:xfrm>
        </p:spPr>
        <p:txBody>
          <a:bodyPr/>
          <a:lstStyle/>
          <a:p>
            <a:pPr algn="ctr"/>
            <a:r>
              <a:rPr lang="en-US" sz="4000">
                <a:latin typeface="Times New Roman" charset="0"/>
                <a:ea typeface="ＭＳ Ｐゴシック" charset="0"/>
                <a:cs typeface="ＭＳ Ｐゴシック" charset="0"/>
              </a:rPr>
              <a:t>What is Going On With This Station?</a:t>
            </a:r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2" name="Picture 1" descr="CIMG3549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72" y="761999"/>
            <a:ext cx="5159028" cy="3869271"/>
          </a:xfrm>
          <a:prstGeom prst="rect">
            <a:avLst/>
          </a:prstGeom>
        </p:spPr>
      </p:pic>
      <p:pic>
        <p:nvPicPr>
          <p:cNvPr id="51203" name="Picture 8" descr="NEWT1VELOCIT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3140075"/>
            <a:ext cx="4379913" cy="350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991600" cy="609600"/>
          </a:xfrm>
        </p:spPr>
        <p:txBody>
          <a:bodyPr/>
          <a:lstStyle/>
          <a:p>
            <a:pPr algn="ctr"/>
            <a:r>
              <a:rPr lang="en-US" sz="4000">
                <a:latin typeface="Times New Roman" charset="0"/>
                <a:ea typeface="ＭＳ Ｐゴシック" charset="0"/>
                <a:cs typeface="ＭＳ Ｐゴシック" charset="0"/>
              </a:rPr>
              <a:t>What is Going On With This Station?</a:t>
            </a:r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53252" name="Picture 4" descr="CIMG2612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609600"/>
            <a:ext cx="4243115" cy="2830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3" name="Picture 5" descr="CIMG2685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060825"/>
            <a:ext cx="4191000" cy="279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Carcrash2.M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52400" y="609599"/>
            <a:ext cx="4191000" cy="3143251"/>
          </a:xfrm>
          <a:prstGeom prst="rect">
            <a:avLst/>
          </a:prstGeom>
        </p:spPr>
      </p:pic>
      <p:pic>
        <p:nvPicPr>
          <p:cNvPr id="3" name="CarCrash.mov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724400" y="3590793"/>
            <a:ext cx="4267200" cy="3200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991600" cy="609600"/>
          </a:xfrm>
        </p:spPr>
        <p:txBody>
          <a:bodyPr/>
          <a:lstStyle/>
          <a:p>
            <a:pPr algn="ctr"/>
            <a:r>
              <a:rPr lang="en-US" sz="4000">
                <a:latin typeface="Times New Roman" charset="0"/>
                <a:ea typeface="ＭＳ Ｐゴシック" charset="0"/>
                <a:cs typeface="ＭＳ Ｐゴシック" charset="0"/>
              </a:rPr>
              <a:t>What is Going On With This Station?</a:t>
            </a:r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3" name="5kgShake.m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52400" y="1276350"/>
            <a:ext cx="4191000" cy="3143250"/>
          </a:xfrm>
          <a:prstGeom prst="rect">
            <a:avLst/>
          </a:prstGeom>
        </p:spPr>
      </p:pic>
      <p:pic>
        <p:nvPicPr>
          <p:cNvPr id="4" name="5kgShake3.MOV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495800" y="685800"/>
            <a:ext cx="4572000" cy="2571750"/>
          </a:xfrm>
          <a:prstGeom prst="rect">
            <a:avLst/>
          </a:prstGeom>
        </p:spPr>
      </p:pic>
      <p:pic>
        <p:nvPicPr>
          <p:cNvPr id="5" name="5kgShake2.mov">
            <a:hlinkClick r:id="" action="ppaction://media"/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470400" y="3505200"/>
            <a:ext cx="4470400" cy="335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9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991600" cy="609600"/>
          </a:xfrm>
        </p:spPr>
        <p:txBody>
          <a:bodyPr/>
          <a:lstStyle/>
          <a:p>
            <a:pPr algn="ctr"/>
            <a:r>
              <a:rPr lang="en-US" sz="4000">
                <a:latin typeface="Times New Roman" charset="0"/>
                <a:ea typeface="ＭＳ Ｐゴシック" charset="0"/>
                <a:cs typeface="ＭＳ Ｐゴシック" charset="0"/>
              </a:rPr>
              <a:t>What is Going On With These Stations?</a:t>
            </a:r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6" name="hoop4.m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96206" y="609600"/>
            <a:ext cx="4064000" cy="3048000"/>
          </a:xfrm>
          <a:prstGeom prst="rect">
            <a:avLst/>
          </a:prstGeom>
        </p:spPr>
      </p:pic>
      <p:pic>
        <p:nvPicPr>
          <p:cNvPr id="7" name="wagon1.MOV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304800" y="3835495"/>
            <a:ext cx="4030006" cy="3022505"/>
          </a:xfrm>
          <a:prstGeom prst="rect">
            <a:avLst/>
          </a:prstGeom>
        </p:spPr>
      </p:pic>
      <p:pic>
        <p:nvPicPr>
          <p:cNvPr id="8" name="FeynmanBall+Wagon.m4v">
            <a:hlinkClick r:id="" action="ppaction://media"/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876800" y="3908031"/>
            <a:ext cx="3923481" cy="2942611"/>
          </a:xfrm>
          <a:prstGeom prst="rect">
            <a:avLst/>
          </a:prstGeom>
        </p:spPr>
      </p:pic>
      <p:pic>
        <p:nvPicPr>
          <p:cNvPr id="9" name="Hoop.MOV">
            <a:hlinkClick r:id="" action="ppaction://media"/>
          </p:cNvPr>
          <p:cNvPicPr>
            <a:picLocks noChangeAspect="1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4837882" y="631432"/>
            <a:ext cx="4064000" cy="304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19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25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991600" cy="609600"/>
          </a:xfrm>
        </p:spPr>
        <p:txBody>
          <a:bodyPr/>
          <a:lstStyle/>
          <a:p>
            <a:pPr algn="ctr"/>
            <a:r>
              <a:rPr lang="en-US" sz="4000">
                <a:latin typeface="Times New Roman" charset="0"/>
                <a:ea typeface="ＭＳ Ｐゴシック" charset="0"/>
                <a:cs typeface="ＭＳ Ｐゴシック" charset="0"/>
              </a:rPr>
              <a:t>What is Going On With This Station?</a:t>
            </a:r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2" name="egg-overhead.m4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589867" y="2743200"/>
            <a:ext cx="5554133" cy="3124200"/>
          </a:xfrm>
          <a:prstGeom prst="rect">
            <a:avLst/>
          </a:prstGeom>
        </p:spPr>
      </p:pic>
      <p:pic>
        <p:nvPicPr>
          <p:cNvPr id="3" name="Egg-side-slo.MOV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2886" y="685800"/>
            <a:ext cx="4168114" cy="31260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3"/>
          <p:cNvSpPr>
            <a:spLocks noChangeArrowheads="1"/>
          </p:cNvSpPr>
          <p:nvPr/>
        </p:nvSpPr>
        <p:spPr bwMode="auto">
          <a:xfrm>
            <a:off x="0" y="0"/>
            <a:ext cx="15809913" cy="674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dirty="0"/>
              <a:t>The figure below shows overhead views of four situations </a:t>
            </a:r>
          </a:p>
          <a:p>
            <a:r>
              <a:rPr lang="en-US" dirty="0"/>
              <a:t>in which forces act on a block that lies on a frictionless floor. </a:t>
            </a:r>
          </a:p>
          <a:p>
            <a:r>
              <a:rPr lang="en-US" dirty="0"/>
              <a:t>If the force magnitudes are chosen properly, in which situations </a:t>
            </a:r>
          </a:p>
          <a:p>
            <a:r>
              <a:rPr lang="en-US" dirty="0"/>
              <a:t>is it possible that the block is stationary? </a:t>
            </a:r>
          </a:p>
          <a:p>
            <a:endParaRPr lang="en-US" dirty="0"/>
          </a:p>
          <a:p>
            <a:r>
              <a:rPr lang="en-US" dirty="0"/>
              <a:t>A. 1 only</a:t>
            </a:r>
          </a:p>
          <a:p>
            <a:r>
              <a:rPr lang="en-US" dirty="0"/>
              <a:t>B. 1 and 3</a:t>
            </a:r>
          </a:p>
          <a:p>
            <a:r>
              <a:rPr lang="en-US" dirty="0"/>
              <a:t>C. 2 only</a:t>
            </a:r>
          </a:p>
          <a:p>
            <a:r>
              <a:rPr lang="en-US" dirty="0"/>
              <a:t>D. 2 and 4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If the force magnitudes are chosen properly, in which situations </a:t>
            </a:r>
          </a:p>
          <a:p>
            <a:r>
              <a:rPr lang="en-US" dirty="0"/>
              <a:t>is it possible that the block is moving with a constant velocity?</a:t>
            </a:r>
          </a:p>
          <a:p>
            <a:endParaRPr lang="en-US" dirty="0"/>
          </a:p>
          <a:p>
            <a:r>
              <a:rPr lang="en-US" dirty="0"/>
              <a:t>A. 4 only</a:t>
            </a:r>
          </a:p>
          <a:p>
            <a:r>
              <a:rPr lang="en-US" dirty="0"/>
              <a:t>B. 1 and 2</a:t>
            </a:r>
          </a:p>
          <a:p>
            <a:r>
              <a:rPr lang="en-US" dirty="0"/>
              <a:t>C. 2 and 4</a:t>
            </a:r>
          </a:p>
          <a:p>
            <a:r>
              <a:rPr lang="en-US" dirty="0"/>
              <a:t>D. 2 only </a:t>
            </a:r>
          </a:p>
        </p:txBody>
      </p:sp>
      <p:pic>
        <p:nvPicPr>
          <p:cNvPr id="6144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1143000"/>
            <a:ext cx="2895600" cy="285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 bwMode="auto">
          <a:xfrm>
            <a:off x="76200" y="2971800"/>
            <a:ext cx="1524000" cy="457200"/>
          </a:xfrm>
          <a:prstGeom prst="rect">
            <a:avLst/>
          </a:prstGeom>
          <a:solidFill>
            <a:schemeClr val="accent1">
              <a:alpha val="62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-19090" y="5867400"/>
            <a:ext cx="1695490" cy="457200"/>
          </a:xfrm>
          <a:prstGeom prst="rect">
            <a:avLst/>
          </a:prstGeom>
          <a:solidFill>
            <a:schemeClr val="accent1">
              <a:alpha val="62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85800"/>
          </a:xfrm>
        </p:spPr>
        <p:txBody>
          <a:bodyPr/>
          <a:lstStyle/>
          <a:p>
            <a:pPr algn="ctr">
              <a:defRPr/>
            </a:pPr>
            <a:r>
              <a:rPr lang="en-US">
                <a:ea typeface="+mj-ea"/>
                <a:cs typeface="+mj-cs"/>
              </a:rPr>
              <a:t>Galileo Worked to Describe Motion</a:t>
            </a:r>
          </a:p>
        </p:txBody>
      </p:sp>
      <p:pic>
        <p:nvPicPr>
          <p:cNvPr id="1843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3352800"/>
            <a:ext cx="3810000" cy="324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818"/>
          <a:stretch>
            <a:fillRect/>
          </a:stretch>
        </p:blipFill>
        <p:spPr bwMode="auto">
          <a:xfrm>
            <a:off x="228600" y="762000"/>
            <a:ext cx="58674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7" name="Text Box 6"/>
          <p:cNvSpPr txBox="1">
            <a:spLocks noChangeArrowheads="1"/>
          </p:cNvSpPr>
          <p:nvPr/>
        </p:nvSpPr>
        <p:spPr bwMode="auto">
          <a:xfrm>
            <a:off x="6400800" y="914400"/>
            <a:ext cx="19462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/>
              <a:t>Speeding Up</a:t>
            </a:r>
          </a:p>
        </p:txBody>
      </p:sp>
      <p:sp>
        <p:nvSpPr>
          <p:cNvPr id="18438" name="Text Box 7"/>
          <p:cNvSpPr txBox="1">
            <a:spLocks noChangeArrowheads="1"/>
          </p:cNvSpPr>
          <p:nvPr/>
        </p:nvSpPr>
        <p:spPr bwMode="auto">
          <a:xfrm>
            <a:off x="6400800" y="1600200"/>
            <a:ext cx="21161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/>
              <a:t>Slowing Down</a:t>
            </a:r>
          </a:p>
        </p:txBody>
      </p:sp>
      <p:sp>
        <p:nvSpPr>
          <p:cNvPr id="18439" name="Text Box 8"/>
          <p:cNvSpPr txBox="1">
            <a:spLocks noChangeArrowheads="1"/>
          </p:cNvSpPr>
          <p:nvPr/>
        </p:nvSpPr>
        <p:spPr bwMode="auto">
          <a:xfrm>
            <a:off x="6553200" y="2286000"/>
            <a:ext cx="1336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/>
              <a:t>Neither?</a:t>
            </a:r>
          </a:p>
        </p:txBody>
      </p:sp>
      <p:sp>
        <p:nvSpPr>
          <p:cNvPr id="18440" name="Text Box 9"/>
          <p:cNvSpPr txBox="1">
            <a:spLocks noChangeArrowheads="1"/>
          </p:cNvSpPr>
          <p:nvPr/>
        </p:nvSpPr>
        <p:spPr bwMode="auto">
          <a:xfrm>
            <a:off x="1828800" y="3581400"/>
            <a:ext cx="283527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/>
              <a:t>How does the ball </a:t>
            </a:r>
            <a:r>
              <a:rPr lang="ja-JP" altLang="en-US"/>
              <a:t>“</a:t>
            </a:r>
            <a:r>
              <a:rPr lang="en-US"/>
              <a:t>remember</a:t>
            </a:r>
            <a:r>
              <a:rPr lang="ja-JP" altLang="en-US"/>
              <a:t>”</a:t>
            </a:r>
            <a:r>
              <a:rPr lang="en-US"/>
              <a:t> the original height?</a:t>
            </a:r>
          </a:p>
        </p:txBody>
      </p:sp>
      <p:sp>
        <p:nvSpPr>
          <p:cNvPr id="18441" name="Text Box 10"/>
          <p:cNvSpPr txBox="1">
            <a:spLocks noChangeArrowheads="1"/>
          </p:cNvSpPr>
          <p:nvPr/>
        </p:nvSpPr>
        <p:spPr bwMode="auto">
          <a:xfrm>
            <a:off x="1752600" y="5029200"/>
            <a:ext cx="320040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/>
              <a:t>How long would the ball have to roll to reach its original height?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>
          <a:xfrm>
            <a:off x="21921" y="76200"/>
            <a:ext cx="9144000" cy="685800"/>
          </a:xfrm>
        </p:spPr>
        <p:txBody>
          <a:bodyPr/>
          <a:lstStyle/>
          <a:p>
            <a:pPr algn="ctr">
              <a:defRPr/>
            </a:pPr>
            <a:r>
              <a:rPr lang="en-US" dirty="0" smtClean="0">
                <a:ea typeface="+mj-ea"/>
                <a:cs typeface="+mj-cs"/>
              </a:rPr>
              <a:t>Galileo’s Equipment was Elegant</a:t>
            </a:r>
            <a:endParaRPr lang="en-US" dirty="0">
              <a:ea typeface="+mj-ea"/>
              <a:cs typeface="+mj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066800"/>
            <a:ext cx="8856754" cy="563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2137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8839200" cy="1524000"/>
          </a:xfrm>
        </p:spPr>
        <p:txBody>
          <a:bodyPr/>
          <a:lstStyle/>
          <a:p>
            <a:pPr>
              <a:defRPr/>
            </a:pPr>
            <a:r>
              <a:rPr lang="en-US">
                <a:ea typeface="+mj-ea"/>
                <a:cs typeface="+mj-cs"/>
              </a:rPr>
              <a:t>Galileo used his Ideas about Inertia to Support Copernican Theory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If a force was required to sustain motion, then the rotation and revolution of the Earth would produce absurd results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What would happen if you jumped in the air if both Aristotle and Copernicus were correct?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839200" cy="838200"/>
          </a:xfrm>
        </p:spPr>
        <p:txBody>
          <a:bodyPr/>
          <a:lstStyle/>
          <a:p>
            <a:pPr algn="ctr">
              <a:defRPr/>
            </a:pPr>
            <a:r>
              <a:rPr lang="en-US">
                <a:ea typeface="+mj-ea"/>
                <a:cs typeface="+mj-cs"/>
              </a:rPr>
              <a:t>Newton’s Version of His First Law:</a:t>
            </a:r>
          </a:p>
        </p:txBody>
      </p:sp>
      <p:sp>
        <p:nvSpPr>
          <p:cNvPr id="22531" name="Text Box 4"/>
          <p:cNvSpPr txBox="1">
            <a:spLocks noChangeArrowheads="1"/>
          </p:cNvSpPr>
          <p:nvPr/>
        </p:nvSpPr>
        <p:spPr bwMode="auto">
          <a:xfrm>
            <a:off x="838200" y="914400"/>
            <a:ext cx="7240588" cy="204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ja-JP" altLang="en-US" sz="3200"/>
              <a:t>“</a:t>
            </a:r>
            <a:r>
              <a:rPr lang="en-US" sz="3200"/>
              <a:t>Every body persists in its state of rest or uniform motion in a straight line unless compelled to change that state by unbalanced forces impressed on it.</a:t>
            </a:r>
            <a:r>
              <a:rPr lang="ja-JP" altLang="en-US" sz="3200"/>
              <a:t>”</a:t>
            </a:r>
            <a:endParaRPr lang="en-US"/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0" y="3124200"/>
            <a:ext cx="8839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5916" dir="8100068" algn="ctr" rotWithShape="0">
              <a:srgbClr val="000000">
                <a:alpha val="75000"/>
              </a:srgbClr>
            </a:outerShdw>
          </a:effectLst>
        </p:spPr>
        <p:txBody>
          <a:bodyPr anchor="ctr"/>
          <a:lstStyle/>
          <a:p>
            <a:pPr algn="ctr">
              <a:lnSpc>
                <a:spcPct val="90000"/>
              </a:lnSpc>
              <a:defRPr/>
            </a:pPr>
            <a:r>
              <a:rPr lang="en-US" sz="4400" b="1">
                <a:solidFill>
                  <a:schemeClr val="tx2"/>
                </a:solidFill>
                <a:latin typeface="Times New Roman" charset="0"/>
                <a:ea typeface="ＭＳ Ｐゴシック" charset="-128"/>
                <a:cs typeface="ＭＳ Ｐゴシック" charset="-128"/>
              </a:rPr>
              <a:t>Textbook Version of His First Law:</a:t>
            </a:r>
          </a:p>
        </p:txBody>
      </p:sp>
      <p:sp>
        <p:nvSpPr>
          <p:cNvPr id="22533" name="Text Box 6"/>
          <p:cNvSpPr txBox="1">
            <a:spLocks noChangeArrowheads="1"/>
          </p:cNvSpPr>
          <p:nvPr/>
        </p:nvSpPr>
        <p:spPr bwMode="auto">
          <a:xfrm>
            <a:off x="990600" y="3962400"/>
            <a:ext cx="7240588" cy="155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ja-JP" altLang="en-US" sz="3200"/>
              <a:t>“</a:t>
            </a:r>
            <a:r>
              <a:rPr lang="en-US" sz="3200"/>
              <a:t>If no force acts on a body, we can always find a reference frame in which that body has no acceleration.</a:t>
            </a:r>
            <a:r>
              <a:rPr lang="ja-JP" altLang="en-US" sz="3200"/>
              <a:t>”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609600"/>
            <a:ext cx="8077200" cy="838200"/>
          </a:xfrm>
        </p:spPr>
        <p:txBody>
          <a:bodyPr/>
          <a:lstStyle/>
          <a:p>
            <a:pPr algn="ctr">
              <a:defRPr/>
            </a:pPr>
            <a:r>
              <a:rPr lang="en-US">
                <a:ea typeface="+mj-ea"/>
                <a:cs typeface="+mj-cs"/>
              </a:rPr>
              <a:t>Calvin’s Version of Newton’s First Law:</a:t>
            </a:r>
          </a:p>
        </p:txBody>
      </p:sp>
      <p:pic>
        <p:nvPicPr>
          <p:cNvPr id="2457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05000"/>
            <a:ext cx="9169400" cy="291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990600"/>
          </a:xfrm>
        </p:spPr>
        <p:txBody>
          <a:bodyPr/>
          <a:lstStyle/>
          <a:p>
            <a:pPr algn="ctr">
              <a:defRPr/>
            </a:pPr>
            <a:r>
              <a:rPr lang="en-US">
                <a:ea typeface="+mj-ea"/>
                <a:cs typeface="+mj-cs"/>
              </a:rPr>
              <a:t>Mass Vs Weight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371600"/>
            <a:ext cx="8763000" cy="4114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800">
                <a:latin typeface="Arial" charset="0"/>
                <a:ea typeface="ＭＳ Ｐゴシック" charset="0"/>
                <a:cs typeface="ＭＳ Ｐゴシック" charset="0"/>
              </a:rPr>
              <a:t>Inertia is the resistance of an object to changes in its current state of motion</a:t>
            </a:r>
          </a:p>
          <a:p>
            <a:pPr>
              <a:lnSpc>
                <a:spcPct val="80000"/>
              </a:lnSpc>
            </a:pPr>
            <a:r>
              <a:rPr lang="en-US" sz="2800">
                <a:latin typeface="Arial" charset="0"/>
                <a:ea typeface="ＭＳ Ｐゴシック" charset="0"/>
                <a:cs typeface="ＭＳ Ｐゴシック" charset="0"/>
              </a:rPr>
              <a:t>Mass is a measure of the resistance of an object to changes in its current state of motion, measured in kilograms</a:t>
            </a:r>
          </a:p>
          <a:p>
            <a:pPr>
              <a:lnSpc>
                <a:spcPct val="80000"/>
              </a:lnSpc>
            </a:pPr>
            <a:r>
              <a:rPr lang="en-US" sz="2800">
                <a:latin typeface="Arial" charset="0"/>
                <a:ea typeface="ＭＳ Ｐゴシック" charset="0"/>
                <a:cs typeface="ＭＳ Ｐゴシック" charset="0"/>
              </a:rPr>
              <a:t>Weight is a measure of how hard gravity pulls on an object, measured in newtons</a:t>
            </a:r>
          </a:p>
          <a:p>
            <a:pPr>
              <a:lnSpc>
                <a:spcPct val="80000"/>
              </a:lnSpc>
            </a:pPr>
            <a:r>
              <a:rPr lang="en-US" sz="2800">
                <a:latin typeface="Arial" charset="0"/>
                <a:ea typeface="ＭＳ Ｐゴシック" charset="0"/>
                <a:cs typeface="ＭＳ Ｐゴシック" charset="0"/>
              </a:rPr>
              <a:t>Mass does not depend on the location of the object, weight does</a:t>
            </a:r>
          </a:p>
          <a:p>
            <a:pPr>
              <a:lnSpc>
                <a:spcPct val="80000"/>
              </a:lnSpc>
            </a:pPr>
            <a:r>
              <a:rPr lang="en-US" sz="2800">
                <a:latin typeface="Arial" charset="0"/>
                <a:ea typeface="ＭＳ Ｐゴシック" charset="0"/>
                <a:cs typeface="ＭＳ Ｐゴシック" charset="0"/>
              </a:rPr>
              <a:t>Weight = Mass x Gravitational Field Strength = mg</a:t>
            </a:r>
          </a:p>
          <a:p>
            <a:pPr>
              <a:lnSpc>
                <a:spcPct val="80000"/>
              </a:lnSpc>
            </a:pPr>
            <a:r>
              <a:rPr lang="en-US" sz="2800">
                <a:latin typeface="Arial" charset="0"/>
                <a:ea typeface="ＭＳ Ｐゴシック" charset="0"/>
                <a:cs typeface="ＭＳ Ｐゴシック" charset="0"/>
              </a:rPr>
              <a:t>Weight of 1 kilogram = 1 kg </a:t>
            </a:r>
            <a:r>
              <a:rPr lang="en-US" sz="2800">
                <a:latin typeface="Arial" charset="0"/>
                <a:ea typeface="ＭＳ Ｐゴシック" charset="0"/>
                <a:cs typeface="ＭＳ Ｐゴシック" charset="0"/>
                <a:sym typeface="Symbol" charset="0"/>
              </a:rPr>
              <a:t> 9.8 N/kg = 9.8 N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990600"/>
          </a:xfrm>
        </p:spPr>
        <p:txBody>
          <a:bodyPr/>
          <a:lstStyle/>
          <a:p>
            <a:pPr algn="ctr">
              <a:defRPr/>
            </a:pPr>
            <a:r>
              <a:rPr lang="en-US">
                <a:ea typeface="+mj-ea"/>
                <a:cs typeface="+mj-cs"/>
              </a:rPr>
              <a:t>Mass is not the Same Thing as Weight, Why Should I Care?</a:t>
            </a:r>
          </a:p>
        </p:txBody>
      </p:sp>
      <p:pic>
        <p:nvPicPr>
          <p:cNvPr id="2867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358900"/>
            <a:ext cx="6400800" cy="549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Northern Lights">
  <a:themeElements>
    <a:clrScheme name="Northern Lights 1">
      <a:dk1>
        <a:srgbClr val="000000"/>
      </a:dk1>
      <a:lt1>
        <a:srgbClr val="FFFFFF"/>
      </a:lt1>
      <a:dk2>
        <a:srgbClr val="171FC4"/>
      </a:dk2>
      <a:lt2>
        <a:srgbClr val="FFD467"/>
      </a:lt2>
      <a:accent1>
        <a:srgbClr val="C88F00"/>
      </a:accent1>
      <a:accent2>
        <a:srgbClr val="FAB300"/>
      </a:accent2>
      <a:accent3>
        <a:srgbClr val="ABABDE"/>
      </a:accent3>
      <a:accent4>
        <a:srgbClr val="DADADA"/>
      </a:accent4>
      <a:accent5>
        <a:srgbClr val="E0C6AA"/>
      </a:accent5>
      <a:accent6>
        <a:srgbClr val="E3A200"/>
      </a:accent6>
      <a:hlink>
        <a:srgbClr val="644700"/>
      </a:hlink>
      <a:folHlink>
        <a:srgbClr val="FFDA91"/>
      </a:folHlink>
    </a:clrScheme>
    <a:fontScheme name="Northern Lights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lnDef>
  </a:objectDefaults>
  <a:extraClrSchemeLst>
    <a:extraClrScheme>
      <a:clrScheme name="Northern Lights 1">
        <a:dk1>
          <a:srgbClr val="000000"/>
        </a:dk1>
        <a:lt1>
          <a:srgbClr val="FFFFFF"/>
        </a:lt1>
        <a:dk2>
          <a:srgbClr val="171FC4"/>
        </a:dk2>
        <a:lt2>
          <a:srgbClr val="FFD467"/>
        </a:lt2>
        <a:accent1>
          <a:srgbClr val="C88F00"/>
        </a:accent1>
        <a:accent2>
          <a:srgbClr val="FAB300"/>
        </a:accent2>
        <a:accent3>
          <a:srgbClr val="ABABDE"/>
        </a:accent3>
        <a:accent4>
          <a:srgbClr val="DADADA"/>
        </a:accent4>
        <a:accent5>
          <a:srgbClr val="E0C6AA"/>
        </a:accent5>
        <a:accent6>
          <a:srgbClr val="E3A200"/>
        </a:accent6>
        <a:hlink>
          <a:srgbClr val="644700"/>
        </a:hlink>
        <a:folHlink>
          <a:srgbClr val="FFDA91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HDD:Microsoft Office 2004:Templates:Presentations:Designs:Northern Lights</Template>
  <TotalTime>9570</TotalTime>
  <Words>625</Words>
  <Application>Microsoft Macintosh PowerPoint</Application>
  <PresentationFormat>On-screen Show (4:3)</PresentationFormat>
  <Paragraphs>107</Paragraphs>
  <Slides>25</Slides>
  <Notes>24</Notes>
  <HiddenSlides>0</HiddenSlides>
  <MMClips>19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Northern Lights</vt:lpstr>
      <vt:lpstr>Newton’s First Law</vt:lpstr>
      <vt:lpstr>Aristotle’s Laws of Motion</vt:lpstr>
      <vt:lpstr>Galileo Worked to Describe Motion</vt:lpstr>
      <vt:lpstr>Galileo’s Equipment was Elegant</vt:lpstr>
      <vt:lpstr>Galileo used his Ideas about Inertia to Support Copernican Theory</vt:lpstr>
      <vt:lpstr>Newton’s Version of His First Law:</vt:lpstr>
      <vt:lpstr>Calvin’s Version of Newton’s First Law:</vt:lpstr>
      <vt:lpstr>Mass Vs Weight</vt:lpstr>
      <vt:lpstr>Mass is not the Same Thing as Weight, Why Should I Care?</vt:lpstr>
      <vt:lpstr>Mass is not the Same Thing as Weight, Why Should I Care?</vt:lpstr>
      <vt:lpstr>PowerPoint Presentation</vt:lpstr>
      <vt:lpstr>PowerPoint Presentation</vt:lpstr>
      <vt:lpstr>PowerPoint Presentation</vt:lpstr>
      <vt:lpstr>PowerPoint Presentation</vt:lpstr>
      <vt:lpstr>Great Transportation Idea?</vt:lpstr>
      <vt:lpstr>What is Going On With These Stations?</vt:lpstr>
      <vt:lpstr>What is Going On With These Stations?</vt:lpstr>
      <vt:lpstr>What is Going On With These Stations?</vt:lpstr>
      <vt:lpstr>What is Going On With This Station?</vt:lpstr>
      <vt:lpstr>What is Going On With This Station?</vt:lpstr>
      <vt:lpstr>What is Going On With This Station?</vt:lpstr>
      <vt:lpstr>What is Going On With This Station?</vt:lpstr>
      <vt:lpstr>What is Going On With These Stations?</vt:lpstr>
      <vt:lpstr>What is Going On With This Station?</vt:lpstr>
      <vt:lpstr>PowerPoint Presentation</vt:lpstr>
    </vt:vector>
  </TitlesOfParts>
  <Company>Daniel Burns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Newton’s First Law</dc:title>
  <dc:creator>Daniel Burns</dc:creator>
  <cp:lastModifiedBy>Rooz</cp:lastModifiedBy>
  <cp:revision>33</cp:revision>
  <dcterms:created xsi:type="dcterms:W3CDTF">2011-10-06T01:41:32Z</dcterms:created>
  <dcterms:modified xsi:type="dcterms:W3CDTF">2013-08-14T17:18:59Z</dcterms:modified>
</cp:coreProperties>
</file>